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94" r:id="rId2"/>
    <p:sldId id="583" r:id="rId3"/>
    <p:sldId id="544" r:id="rId4"/>
    <p:sldId id="621" r:id="rId5"/>
    <p:sldId id="587" r:id="rId6"/>
    <p:sldId id="612" r:id="rId7"/>
    <p:sldId id="595" r:id="rId8"/>
    <p:sldId id="618" r:id="rId9"/>
    <p:sldId id="627" r:id="rId10"/>
    <p:sldId id="617" r:id="rId11"/>
    <p:sldId id="564" r:id="rId12"/>
    <p:sldId id="606" r:id="rId13"/>
    <p:sldId id="562" r:id="rId14"/>
    <p:sldId id="609" r:id="rId15"/>
    <p:sldId id="560" r:id="rId16"/>
    <p:sldId id="597" r:id="rId17"/>
    <p:sldId id="558" r:id="rId18"/>
    <p:sldId id="557" r:id="rId19"/>
    <p:sldId id="632" r:id="rId20"/>
    <p:sldId id="622" r:id="rId21"/>
    <p:sldId id="613" r:id="rId22"/>
    <p:sldId id="623" r:id="rId23"/>
    <p:sldId id="610" r:id="rId24"/>
    <p:sldId id="611" r:id="rId25"/>
    <p:sldId id="604" r:id="rId26"/>
    <p:sldId id="634" r:id="rId27"/>
    <p:sldId id="624" r:id="rId28"/>
    <p:sldId id="625" r:id="rId29"/>
    <p:sldId id="584" r:id="rId30"/>
    <p:sldId id="585" r:id="rId31"/>
    <p:sldId id="592" r:id="rId32"/>
  </p:sldIdLst>
  <p:sldSz cx="9144000" cy="6858000" type="screen4x3"/>
  <p:notesSz cx="6858000" cy="90805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CAE1"/>
    <a:srgbClr val="0070FF"/>
    <a:srgbClr val="D597C3"/>
    <a:srgbClr val="003C8E"/>
    <a:srgbClr val="A87000"/>
    <a:srgbClr val="38A800"/>
    <a:srgbClr val="004DA8"/>
    <a:srgbClr val="000000"/>
    <a:srgbClr val="9C9C9C"/>
    <a:srgbClr val="FA341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812" autoAdjust="0"/>
    <p:restoredTop sz="91557" autoAdjust="0"/>
  </p:normalViewPr>
  <p:slideViewPr>
    <p:cSldViewPr snapToGrid="0">
      <p:cViewPr varScale="1">
        <p:scale>
          <a:sx n="131" d="100"/>
          <a:sy n="131" d="100"/>
        </p:scale>
        <p:origin x="-78" y="-132"/>
      </p:cViewPr>
      <p:guideLst>
        <p:guide orient="horz" pos="116"/>
        <p:guide pos="56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-768" y="-90"/>
      </p:cViewPr>
      <p:guideLst>
        <p:guide orient="horz" pos="286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2970609" cy="45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232" tIns="44116" rIns="88232" bIns="44116" numCol="1" anchor="t" anchorCtr="0" compatLnSpc="1">
            <a:prstTxWarp prst="textNoShape">
              <a:avLst/>
            </a:prstTxWarp>
          </a:bodyPr>
          <a:lstStyle>
            <a:lvl1pPr defTabSz="882409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36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5903" y="2"/>
            <a:ext cx="2970609" cy="45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232" tIns="44116" rIns="88232" bIns="44116" numCol="1" anchor="t" anchorCtr="0" compatLnSpc="1">
            <a:prstTxWarp prst="textNoShape">
              <a:avLst/>
            </a:prstTxWarp>
          </a:bodyPr>
          <a:lstStyle>
            <a:lvl1pPr algn="r" defTabSz="882409">
              <a:defRPr sz="1200" smtClean="0"/>
            </a:lvl1pPr>
          </a:lstStyle>
          <a:p>
            <a:pPr>
              <a:defRPr/>
            </a:pPr>
            <a:fld id="{55D8DF2B-03D1-4E67-A629-372631FC13C6}" type="datetimeFigureOut">
              <a:rPr lang="en-US"/>
              <a:pPr>
                <a:defRPr/>
              </a:pPr>
              <a:t>5/17/2010</a:t>
            </a:fld>
            <a:endParaRPr lang="en-US" dirty="0"/>
          </a:p>
        </p:txBody>
      </p:sp>
      <p:sp>
        <p:nvSpPr>
          <p:cNvPr id="836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625576"/>
            <a:ext cx="2970609" cy="45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232" tIns="44116" rIns="88232" bIns="44116" numCol="1" anchor="b" anchorCtr="0" compatLnSpc="1">
            <a:prstTxWarp prst="textNoShape">
              <a:avLst/>
            </a:prstTxWarp>
          </a:bodyPr>
          <a:lstStyle>
            <a:lvl1pPr defTabSz="882409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36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5903" y="8625576"/>
            <a:ext cx="2970609" cy="45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232" tIns="44116" rIns="88232" bIns="44116" numCol="1" anchor="b" anchorCtr="0" compatLnSpc="1">
            <a:prstTxWarp prst="textNoShape">
              <a:avLst/>
            </a:prstTxWarp>
          </a:bodyPr>
          <a:lstStyle>
            <a:lvl1pPr algn="r" defTabSz="882409">
              <a:defRPr sz="1200" smtClean="0"/>
            </a:lvl1pPr>
          </a:lstStyle>
          <a:p>
            <a:pPr>
              <a:defRPr/>
            </a:pPr>
            <a:fld id="{CE42B357-7988-47D7-861C-2F3181F81E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2970609" cy="45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361" tIns="44681" rIns="89361" bIns="44681" numCol="1" anchor="t" anchorCtr="0" compatLnSpc="1">
            <a:prstTxWarp prst="textNoShape">
              <a:avLst/>
            </a:prstTxWarp>
          </a:bodyPr>
          <a:lstStyle>
            <a:lvl1pPr defTabSz="892879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74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5903" y="2"/>
            <a:ext cx="2970609" cy="45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361" tIns="44681" rIns="89361" bIns="44681" numCol="1" anchor="t" anchorCtr="0" compatLnSpc="1">
            <a:prstTxWarp prst="textNoShape">
              <a:avLst/>
            </a:prstTxWarp>
          </a:bodyPr>
          <a:lstStyle>
            <a:lvl1pPr algn="r" defTabSz="892879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682625"/>
            <a:ext cx="4540250" cy="34051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4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4610" y="4313540"/>
            <a:ext cx="5488781" cy="40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361" tIns="44681" rIns="89361" bIns="446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74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625576"/>
            <a:ext cx="2970609" cy="45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361" tIns="44681" rIns="89361" bIns="44681" numCol="1" anchor="b" anchorCtr="0" compatLnSpc="1">
            <a:prstTxWarp prst="textNoShape">
              <a:avLst/>
            </a:prstTxWarp>
          </a:bodyPr>
          <a:lstStyle>
            <a:lvl1pPr defTabSz="892879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74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5903" y="8625576"/>
            <a:ext cx="2970609" cy="45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361" tIns="44681" rIns="89361" bIns="44681" numCol="1" anchor="b" anchorCtr="0" compatLnSpc="1">
            <a:prstTxWarp prst="textNoShape">
              <a:avLst/>
            </a:prstTxWarp>
          </a:bodyPr>
          <a:lstStyle>
            <a:lvl1pPr algn="r" defTabSz="892879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A6991177-363B-4E45-88D9-2E0376AC02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to address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991177-363B-4E45-88D9-2E0376AC025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991177-363B-4E45-88D9-2E0376AC025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991177-363B-4E45-88D9-2E0376AC025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991177-363B-4E45-88D9-2E0376AC025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991177-363B-4E45-88D9-2E0376AC025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991177-363B-4E45-88D9-2E0376AC025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</a:rPr>
              <a:t>NEPA   -     NATIONAL      ENVIRONMENTAL     POLICY     ACT</a:t>
            </a:r>
          </a:p>
          <a:p>
            <a:r>
              <a:rPr lang="en-US" dirty="0" smtClean="0">
                <a:latin typeface="Arial" pitchFamily="34" charset="0"/>
              </a:rPr>
              <a:t>EA       -    ENVIRONMENTAL      ASSESSMENT</a:t>
            </a:r>
          </a:p>
          <a:p>
            <a:r>
              <a:rPr lang="en-US" dirty="0" smtClean="0">
                <a:latin typeface="Arial" pitchFamily="34" charset="0"/>
              </a:rPr>
              <a:t>NORA  -    NOTICE     OF     REALTY      ACTION</a:t>
            </a:r>
          </a:p>
          <a:p>
            <a:r>
              <a:rPr lang="en-US" dirty="0" smtClean="0">
                <a:latin typeface="Arial" pitchFamily="34" charset="0"/>
              </a:rPr>
              <a:t>FONSI  -    FINDING    OF     NO      SIGNIFICANT       IMPACT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991177-363B-4E45-88D9-2E0376AC025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991177-363B-4E45-88D9-2E0376AC025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991177-363B-4E45-88D9-2E0376AC025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4814534"/>
            <a:ext cx="9144000" cy="1491126"/>
          </a:xfrm>
          <a:prstGeom prst="rect">
            <a:avLst/>
          </a:prstGeom>
          <a:solidFill>
            <a:srgbClr val="3167D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gray">
          <a:xfrm>
            <a:off x="-4763" y="0"/>
            <a:ext cx="9148763" cy="5157788"/>
          </a:xfrm>
          <a:prstGeom prst="rect">
            <a:avLst/>
          </a:prstGeom>
          <a:solidFill>
            <a:schemeClr val="accent1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gray">
          <a:xfrm>
            <a:off x="1277921" y="-1"/>
            <a:ext cx="2362200" cy="555511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72549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gray">
          <a:xfrm>
            <a:off x="1276350" y="5403431"/>
            <a:ext cx="7867650" cy="217487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gray">
          <a:xfrm>
            <a:off x="304800" y="304800"/>
            <a:ext cx="8534400" cy="4343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740150" y="3733800"/>
            <a:ext cx="4933950" cy="457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344284" y="2404872"/>
            <a:ext cx="8458200" cy="1106424"/>
          </a:xfrm>
          <a:prstGeom prst="rect">
            <a:avLst/>
          </a:prstGeom>
          <a:solidFill>
            <a:srgbClr val="1A1A70">
              <a:alpha val="29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57200" y="2587752"/>
            <a:ext cx="8229600" cy="685800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 descr="039351 CCSD Logo Final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9190" y="6342654"/>
            <a:ext cx="742950" cy="457200"/>
          </a:xfrm>
          <a:prstGeom prst="rect">
            <a:avLst/>
          </a:prstGeom>
        </p:spPr>
      </p:pic>
      <p:pic>
        <p:nvPicPr>
          <p:cNvPr id="12" name="Picture 11" descr="KGA Letterhead 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267626" y="6431427"/>
            <a:ext cx="1828800" cy="2796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506663" y="6465888"/>
            <a:ext cx="4119562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200025"/>
            <a:ext cx="2057400" cy="6197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2438" y="200025"/>
            <a:ext cx="6019800" cy="6197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0" y="200025"/>
            <a:ext cx="6942138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2438" y="1371600"/>
            <a:ext cx="8229600" cy="5026025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5234" y="200026"/>
            <a:ext cx="6003925" cy="533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163" y="1371600"/>
            <a:ext cx="8229600" cy="5026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12854" y="6444342"/>
            <a:ext cx="2133600" cy="3206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fld id="{2C5984EE-5BCD-46AC-B354-07E1DBDCAE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2438" y="1371600"/>
            <a:ext cx="4038600" cy="5026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371600"/>
            <a:ext cx="4038600" cy="5026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ChangeArrowheads="1"/>
          </p:cNvSpPr>
          <p:nvPr/>
        </p:nvSpPr>
        <p:spPr bwMode="gray">
          <a:xfrm>
            <a:off x="0" y="0"/>
            <a:ext cx="9144000" cy="10255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sp>
        <p:nvSpPr>
          <p:cNvPr id="241667" name="Rectangle 3"/>
          <p:cNvSpPr>
            <a:spLocks noChangeArrowheads="1"/>
          </p:cNvSpPr>
          <p:nvPr/>
        </p:nvSpPr>
        <p:spPr bwMode="gray">
          <a:xfrm>
            <a:off x="1238250" y="0"/>
            <a:ext cx="7905750" cy="8794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sp>
        <p:nvSpPr>
          <p:cNvPr id="241668" name="Rectangle 4"/>
          <p:cNvSpPr>
            <a:spLocks noChangeArrowheads="1"/>
          </p:cNvSpPr>
          <p:nvPr/>
        </p:nvSpPr>
        <p:spPr bwMode="gray">
          <a:xfrm>
            <a:off x="0" y="158750"/>
            <a:ext cx="9144000" cy="6032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2438" y="1371601"/>
            <a:ext cx="8229600" cy="480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2" name="Rectangle 14"/>
          <p:cNvSpPr>
            <a:spLocks noGrp="1" noChangeArrowheads="1"/>
          </p:cNvSpPr>
          <p:nvPr>
            <p:ph type="title"/>
          </p:nvPr>
        </p:nvSpPr>
        <p:spPr bwMode="gray">
          <a:xfrm>
            <a:off x="2557463" y="200025"/>
            <a:ext cx="60039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5" name="Picture 14" descr="039351 CCSD Logo Final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89190" y="6342654"/>
            <a:ext cx="742950" cy="457200"/>
          </a:xfrm>
          <a:prstGeom prst="rect">
            <a:avLst/>
          </a:prstGeom>
        </p:spPr>
      </p:pic>
      <p:pic>
        <p:nvPicPr>
          <p:cNvPr id="17" name="Picture 16" descr="KGA Letterhead Logo.jp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7267626" y="6431427"/>
            <a:ext cx="1828800" cy="2796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  <p:sldLayoutId id="214748406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7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emf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9.jpeg"/><Relationship Id="rId4" Type="http://schemas.openxmlformats.org/officeDocument/2006/relationships/image" Target="../media/image36.png"/><Relationship Id="rId9" Type="http://schemas.openxmlformats.org/officeDocument/2006/relationships/image" Target="../media/image7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93750" y="1487265"/>
            <a:ext cx="7514559" cy="685800"/>
          </a:xfrm>
        </p:spPr>
        <p:txBody>
          <a:bodyPr/>
          <a:lstStyle/>
          <a:p>
            <a:pPr eaLnBrk="1" hangingPunct="1"/>
            <a:r>
              <a:rPr lang="en-US" sz="7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Welcome</a:t>
            </a:r>
            <a:r>
              <a:rPr lang="en-US" sz="7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7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72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842509" y="3390317"/>
            <a:ext cx="7310891" cy="58605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4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Neighborhood Meeting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3600" b="1" i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5"/>
          <p:cNvSpPr txBox="1">
            <a:spLocks noChangeArrowheads="1"/>
          </p:cNvSpPr>
          <p:nvPr/>
        </p:nvSpPr>
        <p:spPr bwMode="gray">
          <a:xfrm>
            <a:off x="314326" y="2828342"/>
            <a:ext cx="8496300" cy="58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Northwest Satellite Transportation Facility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1" i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71092" y="5336394"/>
            <a:ext cx="1972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43993"/>
                </a:solidFill>
              </a:rPr>
              <a:t>November 19, 2009</a:t>
            </a:r>
            <a:endParaRPr lang="en-US" sz="1600" dirty="0">
              <a:solidFill>
                <a:srgbClr val="34399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11144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Plan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78663" y="6294576"/>
            <a:ext cx="4364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+mj-lt"/>
                <a:cs typeface="Lucida Sans Unicode" pitchFamily="34" charset="0"/>
              </a:rPr>
              <a:t>NORTHWEST  SATELLITE  TRANSPORTATION  FACILITY</a:t>
            </a:r>
            <a:endParaRPr lang="en-US" sz="1200" b="1" dirty="0">
              <a:solidFill>
                <a:srgbClr val="000000"/>
              </a:solidFill>
              <a:latin typeface="+mj-lt"/>
              <a:cs typeface="Lucida Sans Unicode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6839" y="6513081"/>
            <a:ext cx="17748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3167D3"/>
                </a:solidFill>
                <a:latin typeface="Arial Narrow" pitchFamily="34" charset="0"/>
                <a:cs typeface="Lucida Sans Unicode" pitchFamily="34" charset="0"/>
              </a:rPr>
              <a:t>OVERALL  FUTURE  SITE  PLAN</a:t>
            </a:r>
            <a:endParaRPr lang="en-US" sz="1000" i="1" dirty="0">
              <a:solidFill>
                <a:srgbClr val="3167D3"/>
              </a:solidFill>
              <a:latin typeface="Arial Narrow" pitchFamily="34" charset="0"/>
              <a:cs typeface="Lucida Sans Unicode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1938" y="1038225"/>
            <a:ext cx="104775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5400000" algn="ctr" rotWithShape="0">
              <a:schemeClr val="bg1">
                <a:lumMod val="50000"/>
              </a:schemeClr>
            </a:outerShdw>
          </a:effectLst>
        </p:spPr>
      </p:pic>
      <p:pic>
        <p:nvPicPr>
          <p:cNvPr id="10" name="Picture 9" descr="AS1.01-half street_clipp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043"/>
            <a:ext cx="8307090" cy="616263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35918" y="101600"/>
            <a:ext cx="2508082" cy="33051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20113" y="3181350"/>
            <a:ext cx="104775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5400000" algn="ctr" rotWithShape="0">
              <a:schemeClr val="bg1">
                <a:lumMod val="5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S1.02-half stre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8006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1144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8663" y="6294576"/>
            <a:ext cx="4364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+mj-lt"/>
                <a:cs typeface="Lucida Sans Unicode" pitchFamily="34" charset="0"/>
              </a:rPr>
              <a:t>NORTHWEST  SATELLITE  TRANSPORTATION  FACILITY</a:t>
            </a:r>
            <a:endParaRPr lang="en-US" sz="1200" b="1" dirty="0">
              <a:solidFill>
                <a:srgbClr val="000000"/>
              </a:solidFill>
              <a:latin typeface="+mj-lt"/>
              <a:cs typeface="Lucida Sans Unicode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6839" y="6513081"/>
            <a:ext cx="16946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3167D3"/>
                </a:solidFill>
                <a:latin typeface="Arial Narrow" pitchFamily="34" charset="0"/>
                <a:cs typeface="Lucida Sans Unicode" pitchFamily="34" charset="0"/>
              </a:rPr>
              <a:t>OVERALL  LANDSCAPE  PLAN</a:t>
            </a:r>
            <a:endParaRPr lang="en-US" sz="1000" i="1" dirty="0">
              <a:solidFill>
                <a:srgbClr val="3167D3"/>
              </a:solidFill>
              <a:latin typeface="Arial Narrow" pitchFamily="34" charset="0"/>
              <a:cs typeface="Lucida Sans Unicode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4863" y="4886325"/>
            <a:ext cx="104775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5400000" algn="ctr" rotWithShape="0">
              <a:schemeClr val="bg1">
                <a:lumMod val="5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1144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7" name="Picture 6" descr="AS7.01_Sec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74872" y="1612813"/>
            <a:ext cx="9311986" cy="3482943"/>
          </a:xfrm>
          <a:prstGeom prst="rect">
            <a:avLst/>
          </a:prstGeom>
        </p:spPr>
      </p:pic>
      <p:pic>
        <p:nvPicPr>
          <p:cNvPr id="11" name="Picture 10" descr="AS7.01_Sec2_b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1210" y="1515762"/>
            <a:ext cx="5865876" cy="3577663"/>
          </a:xfrm>
          <a:prstGeom prst="rect">
            <a:avLst/>
          </a:prstGeom>
        </p:spPr>
      </p:pic>
      <p:pic>
        <p:nvPicPr>
          <p:cNvPr id="12" name="Picture 11" descr="AS7.01_Sec3_bi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4004" y="2187385"/>
            <a:ext cx="9144000" cy="2483229"/>
          </a:xfrm>
          <a:prstGeom prst="rect">
            <a:avLst/>
          </a:prstGeom>
        </p:spPr>
      </p:pic>
      <p:pic>
        <p:nvPicPr>
          <p:cNvPr id="13" name="Picture 12" descr="AS7.01_Sec4_bi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76202" y="2152713"/>
            <a:ext cx="9549984" cy="242342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78663" y="6294576"/>
            <a:ext cx="4364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+mj-lt"/>
                <a:cs typeface="Lucida Sans Unicode" pitchFamily="34" charset="0"/>
              </a:rPr>
              <a:t>NORTHWEST  SATELLITE  TRANSPORTATION  FACILITY</a:t>
            </a:r>
            <a:endParaRPr lang="en-US" sz="1200" b="1" dirty="0">
              <a:solidFill>
                <a:srgbClr val="000000"/>
              </a:solidFill>
              <a:latin typeface="+mj-lt"/>
              <a:cs typeface="Lucida Sans Unicode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76839" y="6513081"/>
            <a:ext cx="10134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3167D3"/>
                </a:solidFill>
                <a:latin typeface="Arial Narrow" pitchFamily="34" charset="0"/>
                <a:cs typeface="Lucida Sans Unicode" pitchFamily="34" charset="0"/>
              </a:rPr>
              <a:t>SITE  SECTIONS</a:t>
            </a:r>
            <a:endParaRPr lang="en-US" sz="1000" i="1" dirty="0">
              <a:solidFill>
                <a:srgbClr val="3167D3"/>
              </a:solidFill>
              <a:latin typeface="Arial Narrow" pitchFamily="34" charset="0"/>
              <a:cs typeface="Lucida Sans Unicode" pitchFamily="34" charset="0"/>
            </a:endParaRPr>
          </a:p>
        </p:txBody>
      </p:sp>
      <p:pic>
        <p:nvPicPr>
          <p:cNvPr id="20" name="Picture 19" descr="VIEWPOIN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86072" y="4116674"/>
            <a:ext cx="3257928" cy="2741326"/>
          </a:xfrm>
          <a:prstGeom prst="rect">
            <a:avLst/>
          </a:prstGeom>
        </p:spPr>
      </p:pic>
      <p:sp>
        <p:nvSpPr>
          <p:cNvPr id="14" name="Oval 13"/>
          <p:cNvSpPr>
            <a:spLocks noChangeAspect="1"/>
          </p:cNvSpPr>
          <p:nvPr/>
        </p:nvSpPr>
        <p:spPr>
          <a:xfrm>
            <a:off x="8652949" y="5058328"/>
            <a:ext cx="228600" cy="228600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7385929" y="4192372"/>
            <a:ext cx="228600" cy="228600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8008085" y="4194280"/>
            <a:ext cx="228600" cy="228600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6091054" y="5238119"/>
            <a:ext cx="228600" cy="228600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15388" y="5410200"/>
            <a:ext cx="104775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5400000" algn="ctr" rotWithShape="0">
              <a:schemeClr val="bg1">
                <a:lumMod val="5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 0.26562 L 0.00729 -0.11476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837 0.12702 L 0.01389 -0.1235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" y="-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92 0.1453 L -0.00868 -0.1059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" y="-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5 0.28899 L -0.00261 -0.11661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" y="-2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1144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9" name="Picture 8" descr="A1.0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1770652"/>
            <a:ext cx="8858250" cy="33485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8663" y="6294576"/>
            <a:ext cx="4364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+mj-lt"/>
                <a:cs typeface="Lucida Sans Unicode" pitchFamily="34" charset="0"/>
              </a:rPr>
              <a:t>NORTHWEST  SATELLITE  TRANSPORTATION  FACILITY</a:t>
            </a:r>
            <a:endParaRPr lang="en-US" sz="1200" b="1" dirty="0">
              <a:solidFill>
                <a:srgbClr val="000000"/>
              </a:solidFill>
              <a:latin typeface="+mj-lt"/>
              <a:cs typeface="Lucida Sans Unicode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6839" y="6513081"/>
            <a:ext cx="29113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3167D3"/>
                </a:solidFill>
                <a:latin typeface="Arial Narrow" pitchFamily="34" charset="0"/>
                <a:cs typeface="Lucida Sans Unicode" pitchFamily="34" charset="0"/>
              </a:rPr>
              <a:t>MAINTENANCE  BUILDING  FLOOR  PLAN  - 41,000 S.F.</a:t>
            </a:r>
            <a:endParaRPr lang="en-US" sz="1000" i="1" dirty="0">
              <a:solidFill>
                <a:srgbClr val="3167D3"/>
              </a:solidFill>
              <a:latin typeface="Arial Narrow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1144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9" name="Picture 8" descr="A6.0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050" y="310515"/>
            <a:ext cx="9144000" cy="56083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8663" y="6294576"/>
            <a:ext cx="4364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+mj-lt"/>
                <a:cs typeface="Lucida Sans Unicode" pitchFamily="34" charset="0"/>
              </a:rPr>
              <a:t>NORTHWEST  SATELLITE  TRANSPORTATION  FACILITY</a:t>
            </a:r>
            <a:endParaRPr lang="en-US" sz="1200" b="1" dirty="0">
              <a:solidFill>
                <a:srgbClr val="000000"/>
              </a:solidFill>
              <a:latin typeface="+mj-lt"/>
              <a:cs typeface="Lucida Sans Unicode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6839" y="6513081"/>
            <a:ext cx="28135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3167D3"/>
                </a:solidFill>
                <a:latin typeface="Arial Narrow" pitchFamily="34" charset="0"/>
                <a:cs typeface="Lucida Sans Unicode" pitchFamily="34" charset="0"/>
              </a:rPr>
              <a:t>MAINTENANCE  BUILDING  EXTERIOR  ELEVATIONS</a:t>
            </a:r>
            <a:endParaRPr lang="en-US" sz="1000" i="1" dirty="0">
              <a:solidFill>
                <a:srgbClr val="3167D3"/>
              </a:solidFill>
              <a:latin typeface="Arial Narrow" pitchFamily="34" charset="0"/>
              <a:cs typeface="Lucida Sans Unicode" pitchFamily="34" charset="0"/>
            </a:endParaRPr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3809113" y="1573726"/>
            <a:ext cx="1516662" cy="228600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23" name="Picture 22" descr="South Elevation_clipp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4529" y="0"/>
            <a:ext cx="9144000" cy="3199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-0.14601 0.29722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" y="1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1144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9" name="Picture 8" descr="AS2.0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48795"/>
            <a:ext cx="9144000" cy="45794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8663" y="6294576"/>
            <a:ext cx="4364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+mj-lt"/>
                <a:cs typeface="Lucida Sans Unicode" pitchFamily="34" charset="0"/>
              </a:rPr>
              <a:t>NORTHWEST  SATELLITE  TRANSPORTATION  FACILITY</a:t>
            </a:r>
            <a:endParaRPr lang="en-US" sz="1200" b="1" dirty="0">
              <a:solidFill>
                <a:srgbClr val="000000"/>
              </a:solidFill>
              <a:latin typeface="+mj-lt"/>
              <a:cs typeface="Lucida Sans Unicode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6839" y="6513081"/>
            <a:ext cx="29434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3167D3"/>
                </a:solidFill>
                <a:latin typeface="Arial Narrow" pitchFamily="34" charset="0"/>
                <a:cs typeface="Lucida Sans Unicode" pitchFamily="34" charset="0"/>
              </a:rPr>
              <a:t>AERIAL  VIEW - RENDERING FROM  THE  NORTHEAST</a:t>
            </a:r>
            <a:endParaRPr lang="en-US" sz="1000" i="1" dirty="0">
              <a:solidFill>
                <a:srgbClr val="3167D3"/>
              </a:solidFill>
              <a:latin typeface="Arial Narrow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View to South - no strip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0080"/>
            <a:ext cx="10259568" cy="512978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9144000" cy="11144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4734" y="123826"/>
            <a:ext cx="6003925" cy="533400"/>
          </a:xfrm>
        </p:spPr>
        <p:txBody>
          <a:bodyPr/>
          <a:lstStyle/>
          <a:p>
            <a:r>
              <a:rPr lang="en-US" dirty="0" smtClean="0"/>
              <a:t>Site Perimeter Renderings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978663" y="6294576"/>
            <a:ext cx="4364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+mj-lt"/>
                <a:cs typeface="Lucida Sans Unicode" pitchFamily="34" charset="0"/>
              </a:rPr>
              <a:t>NORTHWEST  SATELLITE  TRANSPORTATION  FACILITY</a:t>
            </a:r>
            <a:endParaRPr lang="en-US" sz="1200" b="1" dirty="0">
              <a:solidFill>
                <a:srgbClr val="000000"/>
              </a:solidFill>
              <a:latin typeface="+mj-lt"/>
              <a:cs typeface="Lucida Sans Unicode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76839" y="6513081"/>
            <a:ext cx="18469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3167D3"/>
                </a:solidFill>
                <a:latin typeface="Arial Narrow" pitchFamily="34" charset="0"/>
                <a:cs typeface="Lucida Sans Unicode" pitchFamily="34" charset="0"/>
              </a:rPr>
              <a:t>SITE  PERIMETER  RENDERINGS</a:t>
            </a:r>
            <a:endParaRPr lang="en-US" sz="1000" i="1" dirty="0">
              <a:solidFill>
                <a:srgbClr val="3167D3"/>
              </a:solidFill>
              <a:latin typeface="Arial Narrow" pitchFamily="34" charset="0"/>
              <a:cs typeface="Lucida Sans Unicode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786829" y="6064784"/>
            <a:ext cx="3343619" cy="24237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511" y="698615"/>
            <a:ext cx="104775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5400000" algn="ctr" rotWithShape="0">
              <a:schemeClr val="bg1">
                <a:lumMod val="50000"/>
              </a:schemeClr>
            </a:outerShdw>
          </a:effectLst>
        </p:spPr>
      </p:pic>
      <p:pic>
        <p:nvPicPr>
          <p:cNvPr id="35" name="Picture 34" descr="View to East - no stripi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40080"/>
            <a:ext cx="10259568" cy="5129784"/>
          </a:xfrm>
          <a:prstGeom prst="rect">
            <a:avLst/>
          </a:prstGeom>
        </p:spPr>
      </p:pic>
      <p:grpSp>
        <p:nvGrpSpPr>
          <p:cNvPr id="3" name="Group 37"/>
          <p:cNvGrpSpPr/>
          <p:nvPr/>
        </p:nvGrpSpPr>
        <p:grpSpPr>
          <a:xfrm>
            <a:off x="28575" y="47625"/>
            <a:ext cx="3028950" cy="2238375"/>
            <a:chOff x="5018559" y="2744393"/>
            <a:chExt cx="4118123" cy="3551409"/>
          </a:xfrm>
        </p:grpSpPr>
        <p:pic>
          <p:nvPicPr>
            <p:cNvPr id="8" name="Picture 7" descr="viewpointlegned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18559" y="2744393"/>
              <a:ext cx="4118123" cy="3551409"/>
            </a:xfrm>
            <a:prstGeom prst="rect">
              <a:avLst/>
            </a:prstGeom>
            <a:ln>
              <a:noFill/>
            </a:ln>
          </p:spPr>
        </p:pic>
        <p:sp>
          <p:nvSpPr>
            <p:cNvPr id="32" name="Freeform 31"/>
            <p:cNvSpPr/>
            <p:nvPr/>
          </p:nvSpPr>
          <p:spPr>
            <a:xfrm>
              <a:off x="7908449" y="4476750"/>
              <a:ext cx="226187" cy="207730"/>
            </a:xfrm>
            <a:custGeom>
              <a:avLst/>
              <a:gdLst>
                <a:gd name="connsiteX0" fmla="*/ 2064 w 226187"/>
                <a:gd name="connsiteY0" fmla="*/ 33338 h 207730"/>
                <a:gd name="connsiteX1" fmla="*/ 2064 w 226187"/>
                <a:gd name="connsiteY1" fmla="*/ 33338 h 207730"/>
                <a:gd name="connsiteX2" fmla="*/ 9207 w 226187"/>
                <a:gd name="connsiteY2" fmla="*/ 54769 h 207730"/>
                <a:gd name="connsiteX3" fmla="*/ 13970 w 226187"/>
                <a:gd name="connsiteY3" fmla="*/ 64294 h 207730"/>
                <a:gd name="connsiteX4" fmla="*/ 16351 w 226187"/>
                <a:gd name="connsiteY4" fmla="*/ 73819 h 207730"/>
                <a:gd name="connsiteX5" fmla="*/ 18732 w 226187"/>
                <a:gd name="connsiteY5" fmla="*/ 80963 h 207730"/>
                <a:gd name="connsiteX6" fmla="*/ 21114 w 226187"/>
                <a:gd name="connsiteY6" fmla="*/ 90488 h 207730"/>
                <a:gd name="connsiteX7" fmla="*/ 30639 w 226187"/>
                <a:gd name="connsiteY7" fmla="*/ 109538 h 207730"/>
                <a:gd name="connsiteX8" fmla="*/ 37782 w 226187"/>
                <a:gd name="connsiteY8" fmla="*/ 128588 h 207730"/>
                <a:gd name="connsiteX9" fmla="*/ 40164 w 226187"/>
                <a:gd name="connsiteY9" fmla="*/ 138113 h 207730"/>
                <a:gd name="connsiteX10" fmla="*/ 49689 w 226187"/>
                <a:gd name="connsiteY10" fmla="*/ 150019 h 207730"/>
                <a:gd name="connsiteX11" fmla="*/ 56832 w 226187"/>
                <a:gd name="connsiteY11" fmla="*/ 161925 h 207730"/>
                <a:gd name="connsiteX12" fmla="*/ 78264 w 226187"/>
                <a:gd name="connsiteY12" fmla="*/ 185738 h 207730"/>
                <a:gd name="connsiteX13" fmla="*/ 87789 w 226187"/>
                <a:gd name="connsiteY13" fmla="*/ 190500 h 207730"/>
                <a:gd name="connsiteX14" fmla="*/ 106839 w 226187"/>
                <a:gd name="connsiteY14" fmla="*/ 207169 h 207730"/>
                <a:gd name="connsiteX15" fmla="*/ 128270 w 226187"/>
                <a:gd name="connsiteY15" fmla="*/ 202406 h 207730"/>
                <a:gd name="connsiteX16" fmla="*/ 152082 w 226187"/>
                <a:gd name="connsiteY16" fmla="*/ 190500 h 207730"/>
                <a:gd name="connsiteX17" fmla="*/ 166370 w 226187"/>
                <a:gd name="connsiteY17" fmla="*/ 183356 h 207730"/>
                <a:gd name="connsiteX18" fmla="*/ 180657 w 226187"/>
                <a:gd name="connsiteY18" fmla="*/ 164306 h 207730"/>
                <a:gd name="connsiteX19" fmla="*/ 194945 w 226187"/>
                <a:gd name="connsiteY19" fmla="*/ 154781 h 207730"/>
                <a:gd name="connsiteX20" fmla="*/ 209232 w 226187"/>
                <a:gd name="connsiteY20" fmla="*/ 140494 h 207730"/>
                <a:gd name="connsiteX21" fmla="*/ 218757 w 226187"/>
                <a:gd name="connsiteY21" fmla="*/ 130969 h 207730"/>
                <a:gd name="connsiteX22" fmla="*/ 225901 w 226187"/>
                <a:gd name="connsiteY22" fmla="*/ 123825 h 207730"/>
                <a:gd name="connsiteX23" fmla="*/ 223520 w 226187"/>
                <a:gd name="connsiteY23" fmla="*/ 92869 h 207730"/>
                <a:gd name="connsiteX24" fmla="*/ 216376 w 226187"/>
                <a:gd name="connsiteY24" fmla="*/ 88106 h 207730"/>
                <a:gd name="connsiteX25" fmla="*/ 209232 w 226187"/>
                <a:gd name="connsiteY25" fmla="*/ 80963 h 207730"/>
                <a:gd name="connsiteX26" fmla="*/ 202089 w 226187"/>
                <a:gd name="connsiteY26" fmla="*/ 78581 h 207730"/>
                <a:gd name="connsiteX27" fmla="*/ 187801 w 226187"/>
                <a:gd name="connsiteY27" fmla="*/ 71438 h 207730"/>
                <a:gd name="connsiteX28" fmla="*/ 180657 w 226187"/>
                <a:gd name="connsiteY28" fmla="*/ 61913 h 207730"/>
                <a:gd name="connsiteX29" fmla="*/ 168751 w 226187"/>
                <a:gd name="connsiteY29" fmla="*/ 42863 h 207730"/>
                <a:gd name="connsiteX30" fmla="*/ 159226 w 226187"/>
                <a:gd name="connsiteY30" fmla="*/ 33338 h 207730"/>
                <a:gd name="connsiteX31" fmla="*/ 152082 w 226187"/>
                <a:gd name="connsiteY31" fmla="*/ 23813 h 207730"/>
                <a:gd name="connsiteX32" fmla="*/ 137795 w 226187"/>
                <a:gd name="connsiteY32" fmla="*/ 9525 h 207730"/>
                <a:gd name="connsiteX33" fmla="*/ 128270 w 226187"/>
                <a:gd name="connsiteY33" fmla="*/ 7144 h 207730"/>
                <a:gd name="connsiteX34" fmla="*/ 111601 w 226187"/>
                <a:gd name="connsiteY34" fmla="*/ 2381 h 207730"/>
                <a:gd name="connsiteX35" fmla="*/ 94932 w 226187"/>
                <a:gd name="connsiteY35" fmla="*/ 0 h 207730"/>
                <a:gd name="connsiteX36" fmla="*/ 44926 w 226187"/>
                <a:gd name="connsiteY36" fmla="*/ 2381 h 207730"/>
                <a:gd name="connsiteX37" fmla="*/ 30639 w 226187"/>
                <a:gd name="connsiteY37" fmla="*/ 7144 h 207730"/>
                <a:gd name="connsiteX38" fmla="*/ 13970 w 226187"/>
                <a:gd name="connsiteY38" fmla="*/ 11906 h 207730"/>
                <a:gd name="connsiteX39" fmla="*/ 2064 w 226187"/>
                <a:gd name="connsiteY39" fmla="*/ 33338 h 20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26187" h="207730">
                  <a:moveTo>
                    <a:pt x="2064" y="33338"/>
                  </a:moveTo>
                  <a:lnTo>
                    <a:pt x="2064" y="33338"/>
                  </a:lnTo>
                  <a:cubicBezTo>
                    <a:pt x="4445" y="40482"/>
                    <a:pt x="6504" y="47741"/>
                    <a:pt x="9207" y="54769"/>
                  </a:cubicBezTo>
                  <a:cubicBezTo>
                    <a:pt x="10481" y="58082"/>
                    <a:pt x="12724" y="60970"/>
                    <a:pt x="13970" y="64294"/>
                  </a:cubicBezTo>
                  <a:cubicBezTo>
                    <a:pt x="15119" y="67358"/>
                    <a:pt x="15452" y="70672"/>
                    <a:pt x="16351" y="73819"/>
                  </a:cubicBezTo>
                  <a:cubicBezTo>
                    <a:pt x="17041" y="76233"/>
                    <a:pt x="18042" y="78549"/>
                    <a:pt x="18732" y="80963"/>
                  </a:cubicBezTo>
                  <a:cubicBezTo>
                    <a:pt x="19631" y="84110"/>
                    <a:pt x="19855" y="87467"/>
                    <a:pt x="21114" y="90488"/>
                  </a:cubicBezTo>
                  <a:cubicBezTo>
                    <a:pt x="23845" y="97041"/>
                    <a:pt x="28002" y="102946"/>
                    <a:pt x="30639" y="109538"/>
                  </a:cubicBezTo>
                  <a:cubicBezTo>
                    <a:pt x="33158" y="115837"/>
                    <a:pt x="35914" y="122051"/>
                    <a:pt x="37782" y="128588"/>
                  </a:cubicBezTo>
                  <a:cubicBezTo>
                    <a:pt x="38681" y="131735"/>
                    <a:pt x="38575" y="135252"/>
                    <a:pt x="40164" y="138113"/>
                  </a:cubicBezTo>
                  <a:cubicBezTo>
                    <a:pt x="42632" y="142556"/>
                    <a:pt x="46774" y="145855"/>
                    <a:pt x="49689" y="150019"/>
                  </a:cubicBezTo>
                  <a:cubicBezTo>
                    <a:pt x="52343" y="153811"/>
                    <a:pt x="54178" y="158133"/>
                    <a:pt x="56832" y="161925"/>
                  </a:cubicBezTo>
                  <a:cubicBezTo>
                    <a:pt x="61494" y="168585"/>
                    <a:pt x="72006" y="180871"/>
                    <a:pt x="78264" y="185738"/>
                  </a:cubicBezTo>
                  <a:cubicBezTo>
                    <a:pt x="81066" y="187917"/>
                    <a:pt x="84614" y="188913"/>
                    <a:pt x="87789" y="190500"/>
                  </a:cubicBezTo>
                  <a:cubicBezTo>
                    <a:pt x="89299" y="192010"/>
                    <a:pt x="103287" y="206896"/>
                    <a:pt x="106839" y="207169"/>
                  </a:cubicBezTo>
                  <a:cubicBezTo>
                    <a:pt x="114135" y="207730"/>
                    <a:pt x="121126" y="203994"/>
                    <a:pt x="128270" y="202406"/>
                  </a:cubicBezTo>
                  <a:cubicBezTo>
                    <a:pt x="136207" y="198437"/>
                    <a:pt x="144698" y="195422"/>
                    <a:pt x="152082" y="190500"/>
                  </a:cubicBezTo>
                  <a:cubicBezTo>
                    <a:pt x="161315" y="184346"/>
                    <a:pt x="156511" y="186643"/>
                    <a:pt x="166370" y="183356"/>
                  </a:cubicBezTo>
                  <a:cubicBezTo>
                    <a:pt x="171554" y="172986"/>
                    <a:pt x="170628" y="172329"/>
                    <a:pt x="180657" y="164306"/>
                  </a:cubicBezTo>
                  <a:cubicBezTo>
                    <a:pt x="185127" y="160730"/>
                    <a:pt x="190898" y="158828"/>
                    <a:pt x="194945" y="154781"/>
                  </a:cubicBezTo>
                  <a:lnTo>
                    <a:pt x="209232" y="140494"/>
                  </a:lnTo>
                  <a:lnTo>
                    <a:pt x="218757" y="130969"/>
                  </a:lnTo>
                  <a:lnTo>
                    <a:pt x="225901" y="123825"/>
                  </a:lnTo>
                  <a:cubicBezTo>
                    <a:pt x="225107" y="113506"/>
                    <a:pt x="226187" y="102869"/>
                    <a:pt x="223520" y="92869"/>
                  </a:cubicBezTo>
                  <a:cubicBezTo>
                    <a:pt x="222783" y="90104"/>
                    <a:pt x="218575" y="89938"/>
                    <a:pt x="216376" y="88106"/>
                  </a:cubicBezTo>
                  <a:cubicBezTo>
                    <a:pt x="213789" y="85950"/>
                    <a:pt x="212034" y="82831"/>
                    <a:pt x="209232" y="80963"/>
                  </a:cubicBezTo>
                  <a:cubicBezTo>
                    <a:pt x="207144" y="79571"/>
                    <a:pt x="204383" y="79600"/>
                    <a:pt x="202089" y="78581"/>
                  </a:cubicBezTo>
                  <a:cubicBezTo>
                    <a:pt x="197223" y="76418"/>
                    <a:pt x="192564" y="73819"/>
                    <a:pt x="187801" y="71438"/>
                  </a:cubicBezTo>
                  <a:cubicBezTo>
                    <a:pt x="185420" y="68263"/>
                    <a:pt x="182858" y="65215"/>
                    <a:pt x="180657" y="61913"/>
                  </a:cubicBezTo>
                  <a:cubicBezTo>
                    <a:pt x="179573" y="60288"/>
                    <a:pt x="171425" y="45982"/>
                    <a:pt x="168751" y="42863"/>
                  </a:cubicBezTo>
                  <a:cubicBezTo>
                    <a:pt x="165829" y="39454"/>
                    <a:pt x="162183" y="36717"/>
                    <a:pt x="159226" y="33338"/>
                  </a:cubicBezTo>
                  <a:cubicBezTo>
                    <a:pt x="156613" y="30351"/>
                    <a:pt x="154737" y="26763"/>
                    <a:pt x="152082" y="23813"/>
                  </a:cubicBezTo>
                  <a:cubicBezTo>
                    <a:pt x="147576" y="18807"/>
                    <a:pt x="144329" y="11158"/>
                    <a:pt x="137795" y="9525"/>
                  </a:cubicBezTo>
                  <a:cubicBezTo>
                    <a:pt x="134620" y="8731"/>
                    <a:pt x="131417" y="8043"/>
                    <a:pt x="128270" y="7144"/>
                  </a:cubicBezTo>
                  <a:cubicBezTo>
                    <a:pt x="119351" y="4596"/>
                    <a:pt x="121827" y="4241"/>
                    <a:pt x="111601" y="2381"/>
                  </a:cubicBezTo>
                  <a:cubicBezTo>
                    <a:pt x="106079" y="1377"/>
                    <a:pt x="100488" y="794"/>
                    <a:pt x="94932" y="0"/>
                  </a:cubicBezTo>
                  <a:cubicBezTo>
                    <a:pt x="78263" y="794"/>
                    <a:pt x="61511" y="538"/>
                    <a:pt x="44926" y="2381"/>
                  </a:cubicBezTo>
                  <a:cubicBezTo>
                    <a:pt x="39937" y="2935"/>
                    <a:pt x="35401" y="5556"/>
                    <a:pt x="30639" y="7144"/>
                  </a:cubicBezTo>
                  <a:cubicBezTo>
                    <a:pt x="20398" y="10558"/>
                    <a:pt x="25920" y="8919"/>
                    <a:pt x="13970" y="11906"/>
                  </a:cubicBezTo>
                  <a:cubicBezTo>
                    <a:pt x="0" y="22384"/>
                    <a:pt x="4048" y="29766"/>
                    <a:pt x="2064" y="3333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667500" y="4036218"/>
              <a:ext cx="280988" cy="188119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30"/>
          <p:cNvGrpSpPr/>
          <p:nvPr/>
        </p:nvGrpSpPr>
        <p:grpSpPr>
          <a:xfrm>
            <a:off x="2075983" y="908111"/>
            <a:ext cx="303115" cy="338267"/>
            <a:chOff x="8342319" y="4490705"/>
            <a:chExt cx="303115" cy="338267"/>
          </a:xfrm>
        </p:grpSpPr>
        <p:grpSp>
          <p:nvGrpSpPr>
            <p:cNvPr id="5" name="Group 38"/>
            <p:cNvGrpSpPr/>
            <p:nvPr/>
          </p:nvGrpSpPr>
          <p:grpSpPr>
            <a:xfrm rot="16920000">
              <a:off x="8338834" y="4551168"/>
              <a:ext cx="281289" cy="274320"/>
              <a:chOff x="4652661" y="4656277"/>
              <a:chExt cx="281289" cy="274320"/>
            </a:xfrm>
          </p:grpSpPr>
          <p:sp>
            <p:nvSpPr>
              <p:cNvPr id="22" name="Isosceles Triangle 21"/>
              <p:cNvSpPr/>
              <p:nvPr/>
            </p:nvSpPr>
            <p:spPr>
              <a:xfrm rot="16200000">
                <a:off x="4584081" y="4724857"/>
                <a:ext cx="274320" cy="137160"/>
              </a:xfrm>
              <a:prstGeom prst="triangle">
                <a:avLst/>
              </a:prstGeom>
              <a:solidFill>
                <a:srgbClr val="00000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4762500" y="4705350"/>
                <a:ext cx="171450" cy="180975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" name="Group 26"/>
            <p:cNvGrpSpPr/>
            <p:nvPr/>
          </p:nvGrpSpPr>
          <p:grpSpPr>
            <a:xfrm>
              <a:off x="8358176" y="4490705"/>
              <a:ext cx="287258" cy="276999"/>
              <a:chOff x="4814887" y="4610100"/>
              <a:chExt cx="287258" cy="276999"/>
            </a:xfrm>
          </p:grpSpPr>
          <p:sp>
            <p:nvSpPr>
              <p:cNvPr id="20" name="Oval 19"/>
              <p:cNvSpPr>
                <a:spLocks noChangeAspect="1"/>
              </p:cNvSpPr>
              <p:nvPr/>
            </p:nvSpPr>
            <p:spPr>
              <a:xfrm>
                <a:off x="4862513" y="4643438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1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814887" y="4610100"/>
                <a:ext cx="28725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000000"/>
                    </a:solidFill>
                    <a:latin typeface="Albertus Extra Bold" pitchFamily="34" charset="0"/>
                  </a:rPr>
                  <a:t>1</a:t>
                </a:r>
              </a:p>
            </p:txBody>
          </p:sp>
        </p:grpSp>
      </p:grpSp>
      <p:sp>
        <p:nvSpPr>
          <p:cNvPr id="10" name="Oval 9"/>
          <p:cNvSpPr/>
          <p:nvPr/>
        </p:nvSpPr>
        <p:spPr>
          <a:xfrm>
            <a:off x="1154926" y="673923"/>
            <a:ext cx="457200" cy="457200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986424" y="851688"/>
            <a:ext cx="457200" cy="457200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grpSp>
        <p:nvGrpSpPr>
          <p:cNvPr id="12" name="Group 34"/>
          <p:cNvGrpSpPr/>
          <p:nvPr/>
        </p:nvGrpSpPr>
        <p:grpSpPr>
          <a:xfrm>
            <a:off x="1229842" y="753335"/>
            <a:ext cx="335742" cy="291919"/>
            <a:chOff x="6400801" y="3628696"/>
            <a:chExt cx="335742" cy="291919"/>
          </a:xfrm>
        </p:grpSpPr>
        <p:grpSp>
          <p:nvGrpSpPr>
            <p:cNvPr id="14" name="Group 34"/>
            <p:cNvGrpSpPr/>
            <p:nvPr/>
          </p:nvGrpSpPr>
          <p:grpSpPr>
            <a:xfrm rot="11940000">
              <a:off x="6455254" y="3646295"/>
              <a:ext cx="281289" cy="274320"/>
              <a:chOff x="4652661" y="4656277"/>
              <a:chExt cx="281289" cy="274320"/>
            </a:xfrm>
          </p:grpSpPr>
          <p:sp>
            <p:nvSpPr>
              <p:cNvPr id="29" name="Isosceles Triangle 28"/>
              <p:cNvSpPr/>
              <p:nvPr/>
            </p:nvSpPr>
            <p:spPr>
              <a:xfrm rot="16200000">
                <a:off x="4584081" y="4724857"/>
                <a:ext cx="274320" cy="137160"/>
              </a:xfrm>
              <a:prstGeom prst="triangle">
                <a:avLst/>
              </a:prstGeom>
              <a:solidFill>
                <a:srgbClr val="00000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4762500" y="4705350"/>
                <a:ext cx="171450" cy="180975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" name="Group 28"/>
            <p:cNvGrpSpPr/>
            <p:nvPr/>
          </p:nvGrpSpPr>
          <p:grpSpPr>
            <a:xfrm>
              <a:off x="6400801" y="3628696"/>
              <a:ext cx="287258" cy="276999"/>
              <a:chOff x="4824413" y="3448051"/>
              <a:chExt cx="287258" cy="276999"/>
            </a:xfrm>
          </p:grpSpPr>
          <p:sp>
            <p:nvSpPr>
              <p:cNvPr id="27" name="Oval 26"/>
              <p:cNvSpPr>
                <a:spLocks noChangeAspect="1"/>
              </p:cNvSpPr>
              <p:nvPr/>
            </p:nvSpPr>
            <p:spPr>
              <a:xfrm>
                <a:off x="4867275" y="3486148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1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824413" y="3448051"/>
                <a:ext cx="28725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000000"/>
                    </a:solidFill>
                    <a:latin typeface="Albertus Extra Bold" pitchFamily="34" charset="0"/>
                  </a:rPr>
                  <a:t>2</a:t>
                </a:r>
              </a:p>
            </p:txBody>
          </p:sp>
        </p:grpSp>
      </p:grp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911" y="851015"/>
            <a:ext cx="104775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5400000" algn="ctr" rotWithShape="0">
              <a:schemeClr val="bg1">
                <a:lumMod val="5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4478764" y="2771552"/>
            <a:ext cx="4651060" cy="3362036"/>
            <a:chOff x="4478764" y="2771552"/>
            <a:chExt cx="4651060" cy="3362036"/>
          </a:xfrm>
        </p:grpSpPr>
        <p:pic>
          <p:nvPicPr>
            <p:cNvPr id="17" name="Picture 16" descr="Aerial_big_2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78764" y="2771552"/>
              <a:ext cx="4651060" cy="3362036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6415091" y="4333877"/>
              <a:ext cx="318998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SITE</a:t>
              </a:r>
              <a:endParaRPr lang="en-US" sz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1144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10" name="Picture 9" descr="AS2.04_1_b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2669298"/>
          </a:xfrm>
          <a:prstGeom prst="rect">
            <a:avLst/>
          </a:prstGeom>
        </p:spPr>
      </p:pic>
      <p:pic>
        <p:nvPicPr>
          <p:cNvPr id="11" name="Picture 10" descr="AS2.04_2_bi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9525" y="396302"/>
            <a:ext cx="9144000" cy="2360096"/>
          </a:xfrm>
          <a:prstGeom prst="rect">
            <a:avLst/>
          </a:prstGeom>
        </p:spPr>
      </p:pic>
      <p:pic>
        <p:nvPicPr>
          <p:cNvPr id="12" name="Picture 11" descr="AS2.04_3_bi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9050" y="392907"/>
            <a:ext cx="9144000" cy="22668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2324100"/>
            <a:ext cx="3310270" cy="4572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496175" y="3938251"/>
            <a:ext cx="457200" cy="457200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019925" y="3662026"/>
            <a:ext cx="457200" cy="457200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286500" y="3423901"/>
            <a:ext cx="457200" cy="457200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6370645" y="3504867"/>
            <a:ext cx="293589" cy="338267"/>
            <a:chOff x="6370645" y="3124200"/>
            <a:chExt cx="293589" cy="338267"/>
          </a:xfrm>
        </p:grpSpPr>
        <p:grpSp>
          <p:nvGrpSpPr>
            <p:cNvPr id="39" name="Group 38"/>
            <p:cNvGrpSpPr/>
            <p:nvPr/>
          </p:nvGrpSpPr>
          <p:grpSpPr>
            <a:xfrm rot="16369408">
              <a:off x="6367160" y="3184663"/>
              <a:ext cx="281289" cy="274320"/>
              <a:chOff x="4652661" y="4656277"/>
              <a:chExt cx="281289" cy="274320"/>
            </a:xfrm>
          </p:grpSpPr>
          <p:sp>
            <p:nvSpPr>
              <p:cNvPr id="40" name="Isosceles Triangle 39"/>
              <p:cNvSpPr/>
              <p:nvPr/>
            </p:nvSpPr>
            <p:spPr>
              <a:xfrm rot="16200000">
                <a:off x="4584081" y="4724857"/>
                <a:ext cx="274320" cy="137160"/>
              </a:xfrm>
              <a:prstGeom prst="triangle">
                <a:avLst/>
              </a:prstGeom>
              <a:solidFill>
                <a:srgbClr val="00000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4762500" y="4705350"/>
                <a:ext cx="171450" cy="180975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6376976" y="3124200"/>
              <a:ext cx="287258" cy="276999"/>
              <a:chOff x="4814887" y="4610100"/>
              <a:chExt cx="287258" cy="276999"/>
            </a:xfrm>
          </p:grpSpPr>
          <p:sp>
            <p:nvSpPr>
              <p:cNvPr id="25" name="Oval 24"/>
              <p:cNvSpPr>
                <a:spLocks noChangeAspect="1"/>
              </p:cNvSpPr>
              <p:nvPr/>
            </p:nvSpPr>
            <p:spPr>
              <a:xfrm>
                <a:off x="4862513" y="4643438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1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814887" y="4610100"/>
                <a:ext cx="28725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000000"/>
                    </a:solidFill>
                    <a:latin typeface="Albertus Extra Bold" pitchFamily="34" charset="0"/>
                  </a:rPr>
                  <a:t>1</a:t>
                </a: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7061208" y="3733471"/>
            <a:ext cx="350751" cy="328737"/>
            <a:chOff x="7056445" y="3367093"/>
            <a:chExt cx="350751" cy="328737"/>
          </a:xfrm>
        </p:grpSpPr>
        <p:grpSp>
          <p:nvGrpSpPr>
            <p:cNvPr id="35" name="Group 34"/>
            <p:cNvGrpSpPr/>
            <p:nvPr/>
          </p:nvGrpSpPr>
          <p:grpSpPr>
            <a:xfrm rot="18843171">
              <a:off x="7052960" y="3418026"/>
              <a:ext cx="281289" cy="274320"/>
              <a:chOff x="4652661" y="4656277"/>
              <a:chExt cx="281289" cy="274320"/>
            </a:xfrm>
          </p:grpSpPr>
          <p:sp>
            <p:nvSpPr>
              <p:cNvPr id="32" name="Isosceles Triangle 31"/>
              <p:cNvSpPr/>
              <p:nvPr/>
            </p:nvSpPr>
            <p:spPr>
              <a:xfrm rot="16200000">
                <a:off x="4584081" y="4724857"/>
                <a:ext cx="274320" cy="137160"/>
              </a:xfrm>
              <a:prstGeom prst="triangle">
                <a:avLst/>
              </a:prstGeom>
              <a:solidFill>
                <a:srgbClr val="00000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4762500" y="4705350"/>
                <a:ext cx="171450" cy="180975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7119938" y="3367093"/>
              <a:ext cx="287258" cy="276999"/>
              <a:chOff x="4824413" y="3448051"/>
              <a:chExt cx="287258" cy="276999"/>
            </a:xfrm>
          </p:grpSpPr>
          <p:sp>
            <p:nvSpPr>
              <p:cNvPr id="22" name="Oval 21"/>
              <p:cNvSpPr>
                <a:spLocks noChangeAspect="1"/>
              </p:cNvSpPr>
              <p:nvPr/>
            </p:nvSpPr>
            <p:spPr>
              <a:xfrm>
                <a:off x="4867275" y="3486148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1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824413" y="3448051"/>
                <a:ext cx="28725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000000"/>
                    </a:solidFill>
                    <a:latin typeface="Albertus Extra Bold" pitchFamily="34" charset="0"/>
                  </a:rPr>
                  <a:t>2</a:t>
                </a:r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7529210" y="4041578"/>
            <a:ext cx="378054" cy="287974"/>
            <a:chOff x="7529210" y="3689489"/>
            <a:chExt cx="378054" cy="287974"/>
          </a:xfrm>
        </p:grpSpPr>
        <p:grpSp>
          <p:nvGrpSpPr>
            <p:cNvPr id="36" name="Group 35"/>
            <p:cNvGrpSpPr/>
            <p:nvPr/>
          </p:nvGrpSpPr>
          <p:grpSpPr>
            <a:xfrm rot="21600000">
              <a:off x="7529210" y="3689489"/>
              <a:ext cx="281289" cy="274320"/>
              <a:chOff x="4652661" y="4656277"/>
              <a:chExt cx="281289" cy="274320"/>
            </a:xfrm>
          </p:grpSpPr>
          <p:sp>
            <p:nvSpPr>
              <p:cNvPr id="37" name="Isosceles Triangle 36"/>
              <p:cNvSpPr/>
              <p:nvPr/>
            </p:nvSpPr>
            <p:spPr>
              <a:xfrm rot="16200000">
                <a:off x="4584081" y="4724857"/>
                <a:ext cx="274320" cy="137160"/>
              </a:xfrm>
              <a:prstGeom prst="triangle">
                <a:avLst/>
              </a:prstGeom>
              <a:solidFill>
                <a:srgbClr val="00000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4762500" y="4705350"/>
                <a:ext cx="171450" cy="180975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7620006" y="3700464"/>
              <a:ext cx="287258" cy="276999"/>
              <a:chOff x="4762500" y="5019675"/>
              <a:chExt cx="287258" cy="276999"/>
            </a:xfrm>
          </p:grpSpPr>
          <p:sp>
            <p:nvSpPr>
              <p:cNvPr id="23" name="Oval 22"/>
              <p:cNvSpPr>
                <a:spLocks noChangeAspect="1"/>
              </p:cNvSpPr>
              <p:nvPr/>
            </p:nvSpPr>
            <p:spPr>
              <a:xfrm>
                <a:off x="4800600" y="5053013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1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762500" y="5019675"/>
                <a:ext cx="28725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000000"/>
                    </a:solidFill>
                    <a:latin typeface="Albertus Extra Bold" pitchFamily="34" charset="0"/>
                  </a:rPr>
                  <a:t>3</a:t>
                </a:r>
              </a:p>
            </p:txBody>
          </p:sp>
        </p:grpSp>
      </p:grpSp>
      <p:sp>
        <p:nvSpPr>
          <p:cNvPr id="48" name="TextBox 47"/>
          <p:cNvSpPr txBox="1"/>
          <p:nvPr/>
        </p:nvSpPr>
        <p:spPr>
          <a:xfrm>
            <a:off x="978663" y="6294576"/>
            <a:ext cx="4364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+mj-lt"/>
                <a:cs typeface="Lucida Sans Unicode" pitchFamily="34" charset="0"/>
              </a:rPr>
              <a:t>NORTHWEST  SATELLITE  TRANSPORTATION  FACILITY</a:t>
            </a:r>
            <a:endParaRPr lang="en-US" sz="1200" b="1" dirty="0">
              <a:solidFill>
                <a:srgbClr val="000000"/>
              </a:solidFill>
              <a:latin typeface="+mj-lt"/>
              <a:cs typeface="Lucida Sans Unicode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76839" y="6513081"/>
            <a:ext cx="15616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3167D3"/>
                </a:solidFill>
                <a:latin typeface="Arial Narrow" pitchFamily="34" charset="0"/>
                <a:cs typeface="Lucida Sans Unicode" pitchFamily="34" charset="0"/>
              </a:rPr>
              <a:t>RESIDENTIAL  SITE  VIEWS</a:t>
            </a:r>
            <a:endParaRPr lang="en-US" sz="1000" i="1" dirty="0">
              <a:solidFill>
                <a:srgbClr val="3167D3"/>
              </a:solidFill>
              <a:latin typeface="Arial Narrow" pitchFamily="34" charset="0"/>
              <a:cs typeface="Lucida Sans Unicode" pitchFamily="34" charset="0"/>
            </a:endParaRP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15388" y="4572000"/>
            <a:ext cx="104775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5400000" algn="ctr" rotWithShape="0">
              <a:schemeClr val="bg1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5" grpId="1" animBg="1"/>
      <p:bldP spid="16" grpId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478764" y="2771552"/>
            <a:ext cx="4651060" cy="3362036"/>
            <a:chOff x="4478764" y="2771552"/>
            <a:chExt cx="4651060" cy="3362036"/>
          </a:xfrm>
        </p:grpSpPr>
        <p:pic>
          <p:nvPicPr>
            <p:cNvPr id="35" name="Picture 34" descr="Aerial_big_2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78764" y="2771552"/>
              <a:ext cx="4651060" cy="3362036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415091" y="4333877"/>
              <a:ext cx="318998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SITE</a:t>
              </a:r>
              <a:endParaRPr lang="en-US" sz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1144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10" name="Picture 9" descr="AS2.03_1_b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13532"/>
            <a:ext cx="9144000" cy="2244736"/>
          </a:xfrm>
          <a:prstGeom prst="rect">
            <a:avLst/>
          </a:prstGeom>
        </p:spPr>
      </p:pic>
      <p:pic>
        <p:nvPicPr>
          <p:cNvPr id="11" name="Picture 10" descr="AS2.03_2_bi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9050" y="447675"/>
            <a:ext cx="9144000" cy="230798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2428875"/>
            <a:ext cx="3486150" cy="4572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6251490" y="5577030"/>
            <a:ext cx="287258" cy="367674"/>
            <a:chOff x="4208377" y="5438918"/>
            <a:chExt cx="287258" cy="367674"/>
          </a:xfrm>
        </p:grpSpPr>
        <p:grpSp>
          <p:nvGrpSpPr>
            <p:cNvPr id="39" name="Group 38"/>
            <p:cNvGrpSpPr/>
            <p:nvPr/>
          </p:nvGrpSpPr>
          <p:grpSpPr>
            <a:xfrm rot="5400000">
              <a:off x="4208087" y="5442403"/>
              <a:ext cx="281289" cy="274320"/>
              <a:chOff x="4652661" y="4656277"/>
              <a:chExt cx="281289" cy="274320"/>
            </a:xfrm>
          </p:grpSpPr>
          <p:sp>
            <p:nvSpPr>
              <p:cNvPr id="43" name="Isosceles Triangle 42"/>
              <p:cNvSpPr/>
              <p:nvPr/>
            </p:nvSpPr>
            <p:spPr>
              <a:xfrm rot="16200000">
                <a:off x="4584081" y="4724857"/>
                <a:ext cx="274320" cy="137160"/>
              </a:xfrm>
              <a:prstGeom prst="triangle">
                <a:avLst/>
              </a:prstGeom>
              <a:solidFill>
                <a:srgbClr val="00000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762500" y="4705350"/>
                <a:ext cx="171450" cy="180975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0" name="Group 26"/>
            <p:cNvGrpSpPr/>
            <p:nvPr/>
          </p:nvGrpSpPr>
          <p:grpSpPr>
            <a:xfrm>
              <a:off x="4208377" y="5529593"/>
              <a:ext cx="287258" cy="276999"/>
              <a:chOff x="4814887" y="4610100"/>
              <a:chExt cx="287258" cy="276999"/>
            </a:xfrm>
          </p:grpSpPr>
          <p:sp>
            <p:nvSpPr>
              <p:cNvPr id="41" name="Oval 40"/>
              <p:cNvSpPr>
                <a:spLocks noChangeAspect="1"/>
              </p:cNvSpPr>
              <p:nvPr/>
            </p:nvSpPr>
            <p:spPr>
              <a:xfrm>
                <a:off x="4862513" y="4643438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1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814887" y="4610100"/>
                <a:ext cx="28725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000000"/>
                    </a:solidFill>
                    <a:latin typeface="Albertus Extra Bold" pitchFamily="34" charset="0"/>
                  </a:rPr>
                  <a:t>1</a:t>
                </a:r>
              </a:p>
            </p:txBody>
          </p:sp>
        </p:grpSp>
      </p:grpSp>
      <p:grpSp>
        <p:nvGrpSpPr>
          <p:cNvPr id="53" name="Group 52"/>
          <p:cNvGrpSpPr/>
          <p:nvPr/>
        </p:nvGrpSpPr>
        <p:grpSpPr>
          <a:xfrm>
            <a:off x="8176909" y="5356020"/>
            <a:ext cx="363762" cy="326089"/>
            <a:chOff x="8176909" y="5356020"/>
            <a:chExt cx="363762" cy="326089"/>
          </a:xfrm>
        </p:grpSpPr>
        <p:grpSp>
          <p:nvGrpSpPr>
            <p:cNvPr id="46" name="Group 34"/>
            <p:cNvGrpSpPr/>
            <p:nvPr/>
          </p:nvGrpSpPr>
          <p:grpSpPr>
            <a:xfrm rot="23460000">
              <a:off x="8176909" y="5356020"/>
              <a:ext cx="281289" cy="274320"/>
              <a:chOff x="4652661" y="4656277"/>
              <a:chExt cx="281289" cy="274320"/>
            </a:xfrm>
          </p:grpSpPr>
          <p:sp>
            <p:nvSpPr>
              <p:cNvPr id="50" name="Isosceles Triangle 49"/>
              <p:cNvSpPr/>
              <p:nvPr/>
            </p:nvSpPr>
            <p:spPr>
              <a:xfrm rot="16200000">
                <a:off x="4584081" y="4724857"/>
                <a:ext cx="274320" cy="137160"/>
              </a:xfrm>
              <a:prstGeom prst="triangle">
                <a:avLst/>
              </a:prstGeom>
              <a:solidFill>
                <a:srgbClr val="00000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4762500" y="4705350"/>
                <a:ext cx="171450" cy="180975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7" name="Group 28"/>
            <p:cNvGrpSpPr/>
            <p:nvPr/>
          </p:nvGrpSpPr>
          <p:grpSpPr>
            <a:xfrm>
              <a:off x="8253413" y="5405110"/>
              <a:ext cx="287258" cy="276999"/>
              <a:chOff x="4824413" y="3448051"/>
              <a:chExt cx="287258" cy="276999"/>
            </a:xfrm>
          </p:grpSpPr>
          <p:sp>
            <p:nvSpPr>
              <p:cNvPr id="48" name="Oval 47"/>
              <p:cNvSpPr>
                <a:spLocks noChangeAspect="1"/>
              </p:cNvSpPr>
              <p:nvPr/>
            </p:nvSpPr>
            <p:spPr>
              <a:xfrm>
                <a:off x="4867275" y="3486148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1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4824413" y="3448051"/>
                <a:ext cx="28725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000000"/>
                    </a:solidFill>
                    <a:latin typeface="Albertus Extra Bold" pitchFamily="34" charset="0"/>
                  </a:rPr>
                  <a:t>2</a:t>
                </a:r>
              </a:p>
            </p:txBody>
          </p:sp>
        </p:grpSp>
      </p:grpSp>
      <p:sp>
        <p:nvSpPr>
          <p:cNvPr id="13" name="Oval 12"/>
          <p:cNvSpPr/>
          <p:nvPr/>
        </p:nvSpPr>
        <p:spPr>
          <a:xfrm>
            <a:off x="6162116" y="5523391"/>
            <a:ext cx="457200" cy="457200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8135236" y="5273196"/>
            <a:ext cx="457200" cy="457200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78663" y="6294576"/>
            <a:ext cx="4364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+mj-lt"/>
                <a:cs typeface="Lucida Sans Unicode" pitchFamily="34" charset="0"/>
              </a:rPr>
              <a:t>NORTHWEST  SATELLITE  TRANSPORTATION  FACILITY</a:t>
            </a:r>
            <a:endParaRPr lang="en-US" sz="1200" b="1" dirty="0">
              <a:solidFill>
                <a:srgbClr val="000000"/>
              </a:solidFill>
              <a:latin typeface="+mj-lt"/>
              <a:cs typeface="Lucida Sans Unicode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76839" y="6513081"/>
            <a:ext cx="15616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3167D3"/>
                </a:solidFill>
                <a:latin typeface="Arial Narrow" pitchFamily="34" charset="0"/>
                <a:cs typeface="Lucida Sans Unicode" pitchFamily="34" charset="0"/>
              </a:rPr>
              <a:t>RESIDENTIAL  SITE  VIEWS</a:t>
            </a:r>
            <a:endParaRPr lang="en-US" sz="1000" i="1" dirty="0">
              <a:solidFill>
                <a:srgbClr val="3167D3"/>
              </a:solidFill>
              <a:latin typeface="Arial Narrow" pitchFamily="34" charset="0"/>
              <a:cs typeface="Lucida Sans Unicode" pitchFamily="34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15388" y="4572000"/>
            <a:ext cx="104775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5400000" algn="ctr" rotWithShape="0">
              <a:schemeClr val="bg1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1144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grpSp>
        <p:nvGrpSpPr>
          <p:cNvPr id="4" name="Group 26"/>
          <p:cNvGrpSpPr/>
          <p:nvPr/>
        </p:nvGrpSpPr>
        <p:grpSpPr>
          <a:xfrm>
            <a:off x="5221941" y="224519"/>
            <a:ext cx="3274359" cy="2933406"/>
            <a:chOff x="5221941" y="157844"/>
            <a:chExt cx="3274359" cy="2933406"/>
          </a:xfrm>
        </p:grpSpPr>
        <p:pic>
          <p:nvPicPr>
            <p:cNvPr id="9" name="Picture 8" descr="Floodlight Photo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21941" y="157844"/>
              <a:ext cx="3274359" cy="25751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Rectangle 14"/>
            <p:cNvSpPr/>
            <p:nvPr/>
          </p:nvSpPr>
          <p:spPr>
            <a:xfrm>
              <a:off x="5808252" y="2783473"/>
              <a:ext cx="207300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 eaLnBrk="0" hangingPunct="0">
                <a:spcBef>
                  <a:spcPct val="20000"/>
                </a:spcBef>
                <a:buClr>
                  <a:schemeClr val="accent1"/>
                </a:buClr>
              </a:pPr>
              <a:r>
                <a:rPr lang="en-US" sz="1400" kern="0" dirty="0" smtClean="0">
                  <a:latin typeface="Consolas" pitchFamily="49" charset="0"/>
                  <a:cs typeface="Times New Roman" pitchFamily="18" charset="0"/>
                </a:rPr>
                <a:t>FLOODLIGHT FIXTURES</a:t>
              </a:r>
            </a:p>
          </p:txBody>
        </p:sp>
      </p:grpSp>
      <p:grpSp>
        <p:nvGrpSpPr>
          <p:cNvPr id="5" name="Group 23"/>
          <p:cNvGrpSpPr/>
          <p:nvPr/>
        </p:nvGrpSpPr>
        <p:grpSpPr>
          <a:xfrm>
            <a:off x="4848224" y="3207846"/>
            <a:ext cx="4023360" cy="3108960"/>
            <a:chOff x="4848224" y="3207846"/>
            <a:chExt cx="4023360" cy="3108960"/>
          </a:xfrm>
        </p:grpSpPr>
        <p:pic>
          <p:nvPicPr>
            <p:cNvPr id="10" name="Picture 9" descr="Floodlight Diagram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-5400000">
              <a:off x="5305424" y="2750646"/>
              <a:ext cx="3108960" cy="40233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Rectangle 21"/>
            <p:cNvSpPr/>
            <p:nvPr/>
          </p:nvSpPr>
          <p:spPr>
            <a:xfrm>
              <a:off x="5162550" y="5629275"/>
              <a:ext cx="2914650" cy="27622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98677" y="5679073"/>
              <a:ext cx="290712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eaLnBrk="0" hangingPunct="0">
                <a:spcBef>
                  <a:spcPct val="20000"/>
                </a:spcBef>
                <a:buClr>
                  <a:schemeClr val="accent1"/>
                </a:buClr>
              </a:pPr>
              <a:r>
                <a:rPr lang="en-US" sz="1000" kern="0" dirty="0" smtClean="0">
                  <a:latin typeface="Consolas" pitchFamily="49" charset="0"/>
                  <a:cs typeface="Times New Roman" pitchFamily="18" charset="0"/>
                </a:rPr>
                <a:t>- UNRESTRICTED DISTRIBUTION OF LIGHT</a:t>
              </a:r>
            </a:p>
          </p:txBody>
        </p:sp>
      </p:grpSp>
      <p:grpSp>
        <p:nvGrpSpPr>
          <p:cNvPr id="6" name="Group 24"/>
          <p:cNvGrpSpPr/>
          <p:nvPr/>
        </p:nvGrpSpPr>
        <p:grpSpPr>
          <a:xfrm>
            <a:off x="495300" y="3207846"/>
            <a:ext cx="4023360" cy="3108960"/>
            <a:chOff x="495300" y="3207846"/>
            <a:chExt cx="4023360" cy="3108960"/>
          </a:xfrm>
        </p:grpSpPr>
        <p:pic>
          <p:nvPicPr>
            <p:cNvPr id="11" name="Picture 10" descr="Full Cutoff Diagram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-5400000">
              <a:off x="952500" y="2750646"/>
              <a:ext cx="3108960" cy="40233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Rectangle 20"/>
            <p:cNvSpPr/>
            <p:nvPr/>
          </p:nvSpPr>
          <p:spPr>
            <a:xfrm>
              <a:off x="838200" y="5629275"/>
              <a:ext cx="2733675" cy="27622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31427" y="5679073"/>
              <a:ext cx="354529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eaLnBrk="0" hangingPunct="0">
                <a:spcBef>
                  <a:spcPct val="20000"/>
                </a:spcBef>
                <a:buClr>
                  <a:schemeClr val="accent1"/>
                </a:buClr>
              </a:pPr>
              <a:r>
                <a:rPr lang="en-US" sz="1000" kern="0" dirty="0" smtClean="0">
                  <a:latin typeface="Consolas" pitchFamily="49" charset="0"/>
                  <a:cs typeface="Times New Roman" pitchFamily="18" charset="0"/>
                </a:rPr>
                <a:t>- NO LIGHT AT 90 DEGREES</a:t>
              </a:r>
            </a:p>
            <a:p>
              <a:pPr marL="285750" indent="-285750" eaLnBrk="0" hangingPunct="0">
                <a:spcBef>
                  <a:spcPct val="20000"/>
                </a:spcBef>
                <a:buClr>
                  <a:schemeClr val="accent1"/>
                </a:buClr>
              </a:pPr>
              <a:r>
                <a:rPr lang="en-US" sz="1000" kern="0" dirty="0" smtClean="0">
                  <a:latin typeface="Consolas" pitchFamily="49" charset="0"/>
                  <a:cs typeface="Times New Roman" pitchFamily="18" charset="0"/>
                </a:rPr>
                <a:t>- 100 CD PER 1000 LAMP LUMENS AT 80 DEGREES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978663" y="6294576"/>
            <a:ext cx="4364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+mj-lt"/>
                <a:cs typeface="Lucida Sans Unicode" pitchFamily="34" charset="0"/>
              </a:rPr>
              <a:t>NORTHWEST  SATELLITE  TRANSPORTATION  FACILITY</a:t>
            </a:r>
            <a:endParaRPr lang="en-US" sz="1200" b="1" dirty="0">
              <a:solidFill>
                <a:srgbClr val="000000"/>
              </a:solidFill>
              <a:latin typeface="+mj-lt"/>
              <a:cs typeface="Lucida Sans Unicode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76839" y="6513081"/>
            <a:ext cx="18373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3167D3"/>
                </a:solidFill>
                <a:latin typeface="Arial Narrow" pitchFamily="34" charset="0"/>
                <a:cs typeface="Lucida Sans Unicode" pitchFamily="34" charset="0"/>
              </a:rPr>
              <a:t>LIGHTING  FIXTURE  SELECTION</a:t>
            </a:r>
            <a:endParaRPr lang="en-US" sz="1000" i="1" dirty="0">
              <a:solidFill>
                <a:srgbClr val="3167D3"/>
              </a:solidFill>
              <a:latin typeface="Arial Narrow" pitchFamily="34" charset="0"/>
              <a:cs typeface="Lucida Sans Unicode" pitchFamily="34" charset="0"/>
            </a:endParaRPr>
          </a:p>
        </p:txBody>
      </p:sp>
      <p:grpSp>
        <p:nvGrpSpPr>
          <p:cNvPr id="7" name="Group 37"/>
          <p:cNvGrpSpPr/>
          <p:nvPr/>
        </p:nvGrpSpPr>
        <p:grpSpPr>
          <a:xfrm>
            <a:off x="4867275" y="161928"/>
            <a:ext cx="3990975" cy="6153150"/>
            <a:chOff x="4867275" y="161928"/>
            <a:chExt cx="3990975" cy="6153150"/>
          </a:xfrm>
        </p:grpSpPr>
        <p:cxnSp>
          <p:nvCxnSpPr>
            <p:cNvPr id="28" name="Straight Connector 27"/>
            <p:cNvCxnSpPr/>
            <p:nvPr/>
          </p:nvCxnSpPr>
          <p:spPr bwMode="auto">
            <a:xfrm rot="16200000" flipH="1">
              <a:off x="3957636" y="1414464"/>
              <a:ext cx="6134104" cy="3667124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 rot="5400000">
              <a:off x="3624264" y="1404939"/>
              <a:ext cx="6124572" cy="363855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3" name="Picture 22" descr="BetaLED-Tri-State Phot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0525" y="200025"/>
            <a:ext cx="4057650" cy="2662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 descr="BetaLED-Cub Foods Phot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8600" y="190556"/>
            <a:ext cx="4088625" cy="2684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 descr="BetaLED-Sentry Phot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76201" y="-45992"/>
            <a:ext cx="9286875" cy="2989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 25"/>
          <p:cNvSpPr/>
          <p:nvPr/>
        </p:nvSpPr>
        <p:spPr>
          <a:xfrm>
            <a:off x="1407702" y="2821573"/>
            <a:ext cx="21723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buClr>
                <a:schemeClr val="accent1"/>
              </a:buClr>
            </a:pPr>
            <a:r>
              <a:rPr lang="en-US" sz="1400" kern="0" dirty="0" smtClean="0">
                <a:latin typeface="Consolas" pitchFamily="49" charset="0"/>
                <a:cs typeface="Times New Roman" pitchFamily="18" charset="0"/>
              </a:rPr>
              <a:t>FULL CUTOFF FIXTURES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607977" y="2897773"/>
            <a:ext cx="21723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buClr>
                <a:schemeClr val="accent1"/>
              </a:buClr>
            </a:pPr>
            <a:r>
              <a:rPr lang="en-US" sz="1400" kern="0" dirty="0" smtClean="0">
                <a:latin typeface="Consolas" pitchFamily="49" charset="0"/>
                <a:cs typeface="Times New Roman" pitchFamily="18" charset="0"/>
              </a:rPr>
              <a:t>FULL CUTOFF FIXTURES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6" grpId="2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 txBox="1">
            <a:spLocks noChangeArrowheads="1"/>
          </p:cNvSpPr>
          <p:nvPr/>
        </p:nvSpPr>
        <p:spPr bwMode="gray">
          <a:xfrm>
            <a:off x="323850" y="1931224"/>
            <a:ext cx="8496300" cy="110725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152400" dist="889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Our purpose today</a:t>
            </a:r>
            <a:endParaRPr kumimoji="0" lang="en-US" sz="2800" b="1" i="1" u="none" strike="noStrike" kern="0" cap="none" spc="0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800" b="1" i="1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2800" b="1" i="1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To p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resent our plan</a:t>
            </a:r>
            <a:r>
              <a:rPr kumimoji="0" lang="en-US" sz="2800" b="1" i="1" u="none" strike="noStrike" kern="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lang="en-US" sz="2800" b="1" i="1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to                                       </a:t>
            </a:r>
            <a:r>
              <a:rPr kumimoji="0" lang="en-US" sz="2800" b="1" i="1" u="none" strike="noStrike" kern="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seek </a:t>
            </a:r>
            <a:r>
              <a:rPr lang="en-US" sz="2800" b="1" i="1" kern="0" noProof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</a:t>
            </a:r>
            <a:r>
              <a:rPr kumimoji="0" lang="en-US" sz="2800" b="1" i="1" u="none" strike="noStrike" kern="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ommunity support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1" name="Subtitle 7"/>
          <p:cNvSpPr>
            <a:spLocks noGrp="1"/>
          </p:cNvSpPr>
          <p:nvPr>
            <p:ph type="subTitle" idx="1"/>
          </p:nvPr>
        </p:nvSpPr>
        <p:spPr>
          <a:xfrm>
            <a:off x="3740150" y="3733800"/>
            <a:ext cx="4933950" cy="457200"/>
          </a:xfrm>
        </p:spPr>
        <p:txBody>
          <a:bodyPr/>
          <a:lstStyle/>
          <a:p>
            <a:r>
              <a:rPr lang="en-US" dirty="0" smtClean="0"/>
              <a:t>Meeting the needs of our Community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0" y="0"/>
            <a:ext cx="9144000" cy="1625600"/>
            <a:chOff x="0" y="0"/>
            <a:chExt cx="9144000" cy="1625600"/>
          </a:xfrm>
        </p:grpSpPr>
        <p:pic>
          <p:nvPicPr>
            <p:cNvPr id="13" name="Picture 22" descr="People 183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90180" y="0"/>
              <a:ext cx="135382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 descr="school-bus-top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"/>
              <a:ext cx="2202885" cy="146685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7171092" y="5336394"/>
            <a:ext cx="1972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43993"/>
                </a:solidFill>
              </a:rPr>
              <a:t>November 19, 2009</a:t>
            </a:r>
            <a:endParaRPr lang="en-US" sz="1600" dirty="0">
              <a:solidFill>
                <a:srgbClr val="34399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 txBox="1">
            <a:spLocks noChangeArrowheads="1"/>
          </p:cNvSpPr>
          <p:nvPr/>
        </p:nvSpPr>
        <p:spPr bwMode="gray">
          <a:xfrm>
            <a:off x="323850" y="1931224"/>
            <a:ext cx="8496300" cy="110725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152400" dist="889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Engineering</a:t>
            </a:r>
          </a:p>
        </p:txBody>
      </p:sp>
      <p:sp>
        <p:nvSpPr>
          <p:cNvPr id="11" name="Subtitle 7"/>
          <p:cNvSpPr>
            <a:spLocks noGrp="1"/>
          </p:cNvSpPr>
          <p:nvPr>
            <p:ph type="subTitle" idx="1"/>
          </p:nvPr>
        </p:nvSpPr>
        <p:spPr>
          <a:xfrm>
            <a:off x="3740150" y="3733800"/>
            <a:ext cx="4933950" cy="457200"/>
          </a:xfrm>
        </p:spPr>
        <p:txBody>
          <a:bodyPr/>
          <a:lstStyle/>
          <a:p>
            <a:r>
              <a:rPr lang="en-US" dirty="0" smtClean="0"/>
              <a:t>Vernon Harkins, P.E.</a:t>
            </a:r>
            <a:endParaRPr lang="en-US" dirty="0"/>
          </a:p>
        </p:txBody>
      </p:sp>
      <p:grpSp>
        <p:nvGrpSpPr>
          <p:cNvPr id="2" name="Group 11"/>
          <p:cNvGrpSpPr/>
          <p:nvPr/>
        </p:nvGrpSpPr>
        <p:grpSpPr>
          <a:xfrm>
            <a:off x="0" y="0"/>
            <a:ext cx="9144000" cy="1625600"/>
            <a:chOff x="0" y="0"/>
            <a:chExt cx="9144000" cy="1625600"/>
          </a:xfrm>
        </p:grpSpPr>
        <p:pic>
          <p:nvPicPr>
            <p:cNvPr id="13" name="Picture 22" descr="People 183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90180" y="0"/>
              <a:ext cx="135382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 descr="school-bus-top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"/>
              <a:ext cx="2202885" cy="146685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Engineering </a:t>
            </a:r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gray">
          <a:xfrm>
            <a:off x="743009" y="1329934"/>
            <a:ext cx="2895542" cy="4029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 eaLnBrk="0" hangingPunct="0">
              <a:spcBef>
                <a:spcPct val="20000"/>
              </a:spcBef>
              <a:buClr>
                <a:schemeClr val="accent1"/>
              </a:buClr>
            </a:pPr>
            <a:r>
              <a:rPr lang="en-US" sz="1600" b="1" kern="0" dirty="0" smtClean="0">
                <a:latin typeface="Times New Roman" pitchFamily="18" charset="0"/>
                <a:cs typeface="Times New Roman" pitchFamily="18" charset="0"/>
              </a:rPr>
              <a:t>Ann Road Interchange              /  Sound Wall</a:t>
            </a:r>
          </a:p>
          <a:p>
            <a:pPr marL="285750" indent="-285750" eaLnBrk="0" hangingPunct="0">
              <a:spcBef>
                <a:spcPct val="20000"/>
              </a:spcBef>
              <a:buClr>
                <a:schemeClr val="accent1"/>
              </a:buClr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0" hangingPunct="0">
              <a:spcBef>
                <a:spcPct val="20000"/>
              </a:spcBef>
              <a:buClr>
                <a:schemeClr val="accent1"/>
              </a:buClr>
            </a:pPr>
            <a:r>
              <a:rPr lang="en-US" sz="1600" b="1" kern="0" dirty="0" smtClean="0">
                <a:latin typeface="Times New Roman" pitchFamily="18" charset="0"/>
                <a:cs typeface="Times New Roman" pitchFamily="18" charset="0"/>
              </a:rPr>
              <a:t>Traffic Study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Font typeface="Courier New" pitchFamily="49" charset="0"/>
              <a:buChar char="o"/>
            </a:pPr>
            <a:r>
              <a:rPr lang="en-US" sz="1600" b="1" kern="0" dirty="0" smtClean="0">
                <a:latin typeface="Times New Roman" pitchFamily="18" charset="0"/>
                <a:cs typeface="Times New Roman" pitchFamily="18" charset="0"/>
              </a:rPr>
              <a:t>Bus Queueing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Font typeface="Courier New" pitchFamily="49" charset="0"/>
              <a:buChar char="o"/>
            </a:pPr>
            <a:r>
              <a:rPr lang="en-US" sz="1600" b="1" kern="0" dirty="0" smtClean="0">
                <a:latin typeface="Times New Roman" pitchFamily="18" charset="0"/>
                <a:cs typeface="Times New Roman" pitchFamily="18" charset="0"/>
              </a:rPr>
              <a:t>Ingress/Egress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Font typeface="Courier New" pitchFamily="49" charset="0"/>
              <a:buChar char="o"/>
            </a:pPr>
            <a:r>
              <a:rPr lang="en-US" sz="1600" b="1" kern="0" dirty="0" smtClean="0">
                <a:latin typeface="Times New Roman" pitchFamily="18" charset="0"/>
                <a:cs typeface="Times New Roman" pitchFamily="18" charset="0"/>
              </a:rPr>
              <a:t>Circulation</a:t>
            </a:r>
          </a:p>
          <a:p>
            <a:pPr marL="285750" indent="-285750" eaLnBrk="0" hangingPunct="0">
              <a:spcBef>
                <a:spcPct val="20000"/>
              </a:spcBef>
              <a:buClr>
                <a:schemeClr val="accent1"/>
              </a:buClr>
            </a:pPr>
            <a:endParaRPr lang="en-US" sz="1600" b="1" kern="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0" hangingPunct="0">
              <a:spcBef>
                <a:spcPct val="20000"/>
              </a:spcBef>
              <a:buClr>
                <a:schemeClr val="accent1"/>
              </a:buClr>
            </a:pPr>
            <a:r>
              <a:rPr lang="en-US" sz="1600" b="1" kern="0" dirty="0" smtClean="0">
                <a:latin typeface="Times New Roman" pitchFamily="18" charset="0"/>
                <a:cs typeface="Times New Roman" pitchFamily="18" charset="0"/>
              </a:rPr>
              <a:t>Utilities</a:t>
            </a:r>
          </a:p>
          <a:p>
            <a:pPr marL="285750" indent="-285750" eaLnBrk="0" hangingPunct="0">
              <a:spcBef>
                <a:spcPct val="20000"/>
              </a:spcBef>
              <a:buClr>
                <a:schemeClr val="accent1"/>
              </a:buClr>
            </a:pPr>
            <a:endParaRPr lang="en-US" sz="1600" b="1" kern="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0" hangingPunct="0">
              <a:spcBef>
                <a:spcPct val="20000"/>
              </a:spcBef>
              <a:buClr>
                <a:schemeClr val="accent1"/>
              </a:buClr>
            </a:pPr>
            <a:r>
              <a:rPr lang="en-US" sz="1600" b="1" kern="0" dirty="0" smtClean="0">
                <a:latin typeface="Times New Roman" pitchFamily="18" charset="0"/>
                <a:cs typeface="Times New Roman" pitchFamily="18" charset="0"/>
              </a:rPr>
              <a:t>Amendment to                                                                  Master Streets and                             Highways Plan</a:t>
            </a:r>
          </a:p>
          <a:p>
            <a:pPr marL="285750" indent="-285750" eaLnBrk="0" hangingPunct="0">
              <a:spcBef>
                <a:spcPct val="20000"/>
              </a:spcBef>
              <a:buClr>
                <a:schemeClr val="accent1"/>
              </a:buClr>
            </a:pPr>
            <a:endParaRPr lang="en-US" sz="1600" b="1" kern="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0" hangingPunct="0">
              <a:spcBef>
                <a:spcPct val="20000"/>
              </a:spcBef>
              <a:buClr>
                <a:schemeClr val="accent1"/>
              </a:buClr>
            </a:pPr>
            <a:r>
              <a:rPr lang="en-US" sz="1600" b="1" kern="0" dirty="0" smtClean="0">
                <a:latin typeface="Times New Roman" pitchFamily="18" charset="0"/>
                <a:cs typeface="Times New Roman" pitchFamily="18" charset="0"/>
              </a:rPr>
              <a:t>Slope/Grading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0" hangingPunct="0">
              <a:spcBef>
                <a:spcPct val="20000"/>
              </a:spcBef>
              <a:buClr>
                <a:schemeClr val="accent1"/>
              </a:buClr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b="1" kern="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0" hangingPunct="0">
              <a:spcBef>
                <a:spcPct val="20000"/>
              </a:spcBef>
              <a:buClr>
                <a:schemeClr val="accent1"/>
              </a:buClr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8663" y="6294576"/>
            <a:ext cx="4364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+mj-lt"/>
                <a:cs typeface="Lucida Sans Unicode" pitchFamily="34" charset="0"/>
              </a:rPr>
              <a:t>NORTHWEST  SATELLITE  TRANSPORTATION  FACILITY</a:t>
            </a:r>
            <a:endParaRPr lang="en-US" sz="1200" b="1" dirty="0">
              <a:solidFill>
                <a:srgbClr val="000000"/>
              </a:solidFill>
              <a:latin typeface="+mj-lt"/>
              <a:cs typeface="Lucida Sans Unicode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6839" y="6513081"/>
            <a:ext cx="918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3167D3"/>
                </a:solidFill>
                <a:latin typeface="Arial Narrow" pitchFamily="34" charset="0"/>
                <a:cs typeface="Lucida Sans Unicode" pitchFamily="34" charset="0"/>
              </a:rPr>
              <a:t>ENGINEERING</a:t>
            </a:r>
            <a:endParaRPr lang="en-US" sz="1000" i="1" dirty="0">
              <a:solidFill>
                <a:srgbClr val="3167D3"/>
              </a:solidFill>
              <a:latin typeface="Arial Narrow" pitchFamily="34" charset="0"/>
              <a:cs typeface="Lucida Sans Unicode" pitchFamily="34" charset="0"/>
            </a:endParaRPr>
          </a:p>
        </p:txBody>
      </p:sp>
      <p:pic>
        <p:nvPicPr>
          <p:cNvPr id="8" name="Picture 7" descr="AS1.01-existing interchange_MO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84447" y="1019175"/>
            <a:ext cx="8207454" cy="4980927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5838" y="5200650"/>
            <a:ext cx="104775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5400000" algn="ctr" rotWithShape="0">
              <a:schemeClr val="bg1"/>
            </a:outerShdw>
          </a:effectLst>
        </p:spPr>
      </p:pic>
      <p:sp>
        <p:nvSpPr>
          <p:cNvPr id="11" name="Freeform 10"/>
          <p:cNvSpPr/>
          <p:nvPr/>
        </p:nvSpPr>
        <p:spPr>
          <a:xfrm>
            <a:off x="6376988" y="1021556"/>
            <a:ext cx="609600" cy="852501"/>
          </a:xfrm>
          <a:custGeom>
            <a:avLst/>
            <a:gdLst>
              <a:gd name="connsiteX0" fmla="*/ 154781 w 609600"/>
              <a:gd name="connsiteY0" fmla="*/ 881063 h 881063"/>
              <a:gd name="connsiteX1" fmla="*/ 604837 w 609600"/>
              <a:gd name="connsiteY1" fmla="*/ 881063 h 881063"/>
              <a:gd name="connsiteX2" fmla="*/ 609600 w 609600"/>
              <a:gd name="connsiteY2" fmla="*/ 0 h 881063"/>
              <a:gd name="connsiteX3" fmla="*/ 0 w 609600"/>
              <a:gd name="connsiteY3" fmla="*/ 4763 h 881063"/>
              <a:gd name="connsiteX4" fmla="*/ 154781 w 609600"/>
              <a:gd name="connsiteY4" fmla="*/ 881063 h 88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" h="881063">
                <a:moveTo>
                  <a:pt x="154781" y="881063"/>
                </a:moveTo>
                <a:lnTo>
                  <a:pt x="604837" y="881063"/>
                </a:lnTo>
                <a:cubicBezTo>
                  <a:pt x="606425" y="587375"/>
                  <a:pt x="608012" y="293688"/>
                  <a:pt x="609600" y="0"/>
                </a:cubicBezTo>
                <a:lnTo>
                  <a:pt x="0" y="4763"/>
                </a:lnTo>
                <a:lnTo>
                  <a:pt x="154781" y="881063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7760494" y="1997881"/>
            <a:ext cx="640556" cy="919163"/>
          </a:xfrm>
          <a:custGeom>
            <a:avLst/>
            <a:gdLst>
              <a:gd name="connsiteX0" fmla="*/ 95250 w 640556"/>
              <a:gd name="connsiteY0" fmla="*/ 7144 h 919163"/>
              <a:gd name="connsiteX1" fmla="*/ 335756 w 640556"/>
              <a:gd name="connsiteY1" fmla="*/ 0 h 919163"/>
              <a:gd name="connsiteX2" fmla="*/ 492919 w 640556"/>
              <a:gd name="connsiteY2" fmla="*/ 4763 h 919163"/>
              <a:gd name="connsiteX3" fmla="*/ 514350 w 640556"/>
              <a:gd name="connsiteY3" fmla="*/ 23813 h 919163"/>
              <a:gd name="connsiteX4" fmla="*/ 519112 w 640556"/>
              <a:gd name="connsiteY4" fmla="*/ 130969 h 919163"/>
              <a:gd name="connsiteX5" fmla="*/ 640556 w 640556"/>
              <a:gd name="connsiteY5" fmla="*/ 128588 h 919163"/>
              <a:gd name="connsiteX6" fmla="*/ 607219 w 640556"/>
              <a:gd name="connsiteY6" fmla="*/ 852488 h 919163"/>
              <a:gd name="connsiteX7" fmla="*/ 0 w 640556"/>
              <a:gd name="connsiteY7" fmla="*/ 919163 h 919163"/>
              <a:gd name="connsiteX8" fmla="*/ 78581 w 640556"/>
              <a:gd name="connsiteY8" fmla="*/ 54769 h 919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0556" h="919163">
                <a:moveTo>
                  <a:pt x="95250" y="7144"/>
                </a:moveTo>
                <a:lnTo>
                  <a:pt x="335756" y="0"/>
                </a:lnTo>
                <a:lnTo>
                  <a:pt x="492919" y="4763"/>
                </a:lnTo>
                <a:lnTo>
                  <a:pt x="514350" y="23813"/>
                </a:lnTo>
                <a:lnTo>
                  <a:pt x="519112" y="130969"/>
                </a:lnTo>
                <a:lnTo>
                  <a:pt x="640556" y="128588"/>
                </a:lnTo>
                <a:lnTo>
                  <a:pt x="607219" y="852488"/>
                </a:lnTo>
                <a:lnTo>
                  <a:pt x="0" y="919163"/>
                </a:lnTo>
                <a:lnTo>
                  <a:pt x="78581" y="54769"/>
                </a:lnTo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 txBox="1">
            <a:spLocks noChangeArrowheads="1"/>
          </p:cNvSpPr>
          <p:nvPr/>
        </p:nvSpPr>
        <p:spPr bwMode="gray">
          <a:xfrm>
            <a:off x="323850" y="1931224"/>
            <a:ext cx="8496300" cy="110725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152400" dist="889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Transportation</a:t>
            </a:r>
          </a:p>
        </p:txBody>
      </p:sp>
      <p:sp>
        <p:nvSpPr>
          <p:cNvPr id="11" name="Subtitle 7"/>
          <p:cNvSpPr>
            <a:spLocks noGrp="1"/>
          </p:cNvSpPr>
          <p:nvPr>
            <p:ph type="subTitle" idx="1"/>
          </p:nvPr>
        </p:nvSpPr>
        <p:spPr>
          <a:xfrm>
            <a:off x="3740150" y="3733800"/>
            <a:ext cx="4933950" cy="457200"/>
          </a:xfrm>
        </p:spPr>
        <p:txBody>
          <a:bodyPr/>
          <a:lstStyle/>
          <a:p>
            <a:r>
              <a:rPr lang="en-US" dirty="0" smtClean="0"/>
              <a:t>Frank C. Giordano</a:t>
            </a:r>
            <a:endParaRPr lang="en-US" dirty="0"/>
          </a:p>
        </p:txBody>
      </p:sp>
      <p:grpSp>
        <p:nvGrpSpPr>
          <p:cNvPr id="2" name="Group 11"/>
          <p:cNvGrpSpPr/>
          <p:nvPr/>
        </p:nvGrpSpPr>
        <p:grpSpPr>
          <a:xfrm>
            <a:off x="0" y="0"/>
            <a:ext cx="9144000" cy="1625600"/>
            <a:chOff x="0" y="0"/>
            <a:chExt cx="9144000" cy="1625600"/>
          </a:xfrm>
        </p:grpSpPr>
        <p:pic>
          <p:nvPicPr>
            <p:cNvPr id="13" name="Picture 22" descr="People 183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90180" y="0"/>
              <a:ext cx="135382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 descr="school-bus-top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"/>
              <a:ext cx="2202885" cy="146685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5234" y="200026"/>
            <a:ext cx="6608701" cy="533400"/>
          </a:xfrm>
        </p:spPr>
        <p:txBody>
          <a:bodyPr/>
          <a:lstStyle/>
          <a:p>
            <a:r>
              <a:rPr lang="en-US" sz="2400" i="1" dirty="0" smtClean="0"/>
              <a:t>Service and $ Savings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978663" y="6294576"/>
            <a:ext cx="4364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+mj-lt"/>
                <a:cs typeface="Lucida Sans Unicode" pitchFamily="34" charset="0"/>
              </a:rPr>
              <a:t>NORTHWEST  SATELLITE  TRANSPORTATION  FACILITY</a:t>
            </a:r>
            <a:endParaRPr lang="en-US" sz="1200" b="1" dirty="0">
              <a:solidFill>
                <a:srgbClr val="000000"/>
              </a:solidFill>
              <a:latin typeface="+mj-lt"/>
              <a:cs typeface="Lucida Sans Unicode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6839" y="6513081"/>
            <a:ext cx="24465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3167D3"/>
                </a:solidFill>
                <a:latin typeface="Arial Narrow" pitchFamily="34" charset="0"/>
                <a:cs typeface="Lucida Sans Unicode" pitchFamily="34" charset="0"/>
              </a:rPr>
              <a:t>PROJECTED  BUS  TRAVEL  FROM  FACILITY</a:t>
            </a:r>
            <a:endParaRPr lang="en-US" sz="1000" i="1" dirty="0">
              <a:solidFill>
                <a:srgbClr val="3167D3"/>
              </a:solidFill>
              <a:latin typeface="Arial Narrow" pitchFamily="34" charset="0"/>
              <a:cs typeface="Lucida Sans Unicode" pitchFamily="34" charset="0"/>
            </a:endParaRPr>
          </a:p>
        </p:txBody>
      </p:sp>
      <p:pic>
        <p:nvPicPr>
          <p:cNvPr id="10" name="Picture 9" descr="big area N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4758" y="654583"/>
            <a:ext cx="4214703" cy="4879957"/>
          </a:xfrm>
          <a:prstGeom prst="rect">
            <a:avLst/>
          </a:prstGeom>
        </p:spPr>
      </p:pic>
      <p:pic>
        <p:nvPicPr>
          <p:cNvPr id="32" name="Picture 31" descr="Picture2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1182" y="2105025"/>
            <a:ext cx="182880" cy="18288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gray">
          <a:xfrm>
            <a:off x="115862" y="3084737"/>
            <a:ext cx="5951306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 eaLnBrk="0" hangingPunct="0">
              <a:spcBef>
                <a:spcPct val="20000"/>
              </a:spcBef>
              <a:buClr>
                <a:schemeClr val="accent1"/>
              </a:buClr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Servicing 43 Northwest Schools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Font typeface="Courier New" pitchFamily="49" charset="0"/>
              <a:buChar char="o"/>
            </a:pPr>
            <a:r>
              <a:rPr lang="en-US" sz="1600" kern="0" noProof="0" dirty="0" smtClean="0">
                <a:latin typeface="Times New Roman" pitchFamily="18" charset="0"/>
                <a:cs typeface="Times New Roman" pitchFamily="18" charset="0"/>
              </a:rPr>
              <a:t>27 Elementary Schools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Font typeface="Courier New" pitchFamily="49" charset="0"/>
              <a:buChar char="o"/>
            </a:pPr>
            <a:r>
              <a:rPr lang="en-US" sz="1600" kern="0" dirty="0" smtClean="0">
                <a:latin typeface="Times New Roman" pitchFamily="18" charset="0"/>
                <a:cs typeface="Times New Roman" pitchFamily="18" charset="0"/>
              </a:rPr>
              <a:t>8 Middle Schools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Font typeface="Courier New" pitchFamily="49" charset="0"/>
              <a:buChar char="o"/>
            </a:pPr>
            <a:r>
              <a:rPr lang="en-US" sz="1600" kern="0" noProof="0" dirty="0" smtClean="0">
                <a:latin typeface="Times New Roman" pitchFamily="18" charset="0"/>
                <a:cs typeface="Times New Roman" pitchFamily="18" charset="0"/>
              </a:rPr>
              <a:t>6 High Schools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Font typeface="Courier New" pitchFamily="49" charset="0"/>
              <a:buChar char="o"/>
            </a:pPr>
            <a:r>
              <a:rPr lang="en-US" sz="1600" kern="0" dirty="0" smtClean="0">
                <a:latin typeface="Times New Roman" pitchFamily="18" charset="0"/>
                <a:cs typeface="Times New Roman" pitchFamily="18" charset="0"/>
              </a:rPr>
              <a:t>2 Career Technical Schools</a:t>
            </a:r>
          </a:p>
          <a:p>
            <a:pPr marL="285750" indent="-285750" eaLnBrk="0" hangingPunct="0">
              <a:spcBef>
                <a:spcPct val="20000"/>
              </a:spcBef>
              <a:buClr>
                <a:schemeClr val="accent1"/>
              </a:buClr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Reduce Transportation Costs by 3.3 Million Dollars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Font typeface="Courier New" pitchFamily="49" charset="0"/>
              <a:buChar char="o"/>
            </a:pPr>
            <a:r>
              <a:rPr lang="en-US" sz="1600" kern="0" dirty="0" smtClean="0">
                <a:latin typeface="Times New Roman" pitchFamily="18" charset="0"/>
                <a:cs typeface="Times New Roman" pitchFamily="18" charset="0"/>
              </a:rPr>
              <a:t>Reduction of 2.4 million miles annually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Font typeface="Courier New" pitchFamily="49" charset="0"/>
              <a:buChar char="o"/>
            </a:pP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Reduction of $900,000 in labor hours annually</a:t>
            </a:r>
          </a:p>
          <a:p>
            <a:pPr marL="285750" indent="-285750" eaLnBrk="0" hangingPunct="0">
              <a:spcBef>
                <a:spcPct val="20000"/>
              </a:spcBef>
              <a:buClr>
                <a:schemeClr val="accent1"/>
              </a:buClr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No expected change in bus travel within and throughout</a:t>
            </a:r>
            <a:r>
              <a:rPr kumimoji="0" lang="en-US" sz="16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the area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Font typeface="Courier New" pitchFamily="49" charset="0"/>
              <a:buChar char="o"/>
            </a:pPr>
            <a:r>
              <a:rPr lang="en-US" sz="1600" kern="0" baseline="0" dirty="0" smtClean="0">
                <a:latin typeface="Times New Roman" pitchFamily="18" charset="0"/>
                <a:cs typeface="Times New Roman" pitchFamily="18" charset="0"/>
              </a:rPr>
              <a:t>Maintain</a:t>
            </a:r>
            <a:r>
              <a:rPr lang="en-US" sz="1600" kern="0" dirty="0" smtClean="0">
                <a:latin typeface="Times New Roman" pitchFamily="18" charset="0"/>
                <a:cs typeface="Times New Roman" pitchFamily="18" charset="0"/>
              </a:rPr>
              <a:t> current stops, runs and routes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43"/>
          <p:cNvGrpSpPr/>
          <p:nvPr/>
        </p:nvGrpSpPr>
        <p:grpSpPr>
          <a:xfrm>
            <a:off x="866775" y="942975"/>
            <a:ext cx="1753885" cy="1818025"/>
            <a:chOff x="742950" y="1095375"/>
            <a:chExt cx="1753885" cy="1818025"/>
          </a:xfrm>
        </p:grpSpPr>
        <p:sp>
          <p:nvSpPr>
            <p:cNvPr id="45" name="Rectangle 44"/>
            <p:cNvSpPr/>
            <p:nvPr/>
          </p:nvSpPr>
          <p:spPr>
            <a:xfrm>
              <a:off x="742950" y="1104900"/>
              <a:ext cx="1733550" cy="1790700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95375" y="1095375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Legend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247775" y="1466850"/>
              <a:ext cx="124906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NW Area Schools</a:t>
              </a:r>
            </a:p>
            <a:p>
              <a:endParaRPr lang="en-US" sz="300" dirty="0" smtClean="0"/>
            </a:p>
            <a:p>
              <a:r>
                <a:rPr lang="en-US" sz="1000" dirty="0" smtClean="0"/>
                <a:t>Proposed Bus Yard</a:t>
              </a:r>
            </a:p>
            <a:p>
              <a:endParaRPr lang="en-US" sz="300" dirty="0" smtClean="0"/>
            </a:p>
            <a:p>
              <a:r>
                <a:rPr lang="en-US" sz="1000" dirty="0" smtClean="0"/>
                <a:t>Major Highways</a:t>
              </a:r>
            </a:p>
            <a:p>
              <a:endParaRPr lang="en-US" sz="300" dirty="0" smtClean="0"/>
            </a:p>
            <a:p>
              <a:r>
                <a:rPr lang="en-US" sz="1000" dirty="0" smtClean="0"/>
                <a:t>Highway Access</a:t>
              </a:r>
            </a:p>
            <a:p>
              <a:endParaRPr lang="en-US" sz="300" dirty="0" smtClean="0"/>
            </a:p>
            <a:p>
              <a:r>
                <a:rPr lang="en-US" sz="1000" dirty="0" smtClean="0"/>
                <a:t>County 215</a:t>
              </a:r>
            </a:p>
            <a:p>
              <a:endParaRPr lang="en-US" sz="300" dirty="0" smtClean="0"/>
            </a:p>
            <a:p>
              <a:r>
                <a:rPr lang="en-US" sz="1000" dirty="0" smtClean="0"/>
                <a:t>Major Roads</a:t>
              </a:r>
            </a:p>
            <a:p>
              <a:endParaRPr lang="en-US" sz="300" dirty="0" smtClean="0"/>
            </a:p>
            <a:p>
              <a:r>
                <a:rPr lang="en-US" sz="1000" dirty="0" smtClean="0"/>
                <a:t>City Streets</a:t>
              </a:r>
            </a:p>
          </p:txBody>
        </p:sp>
        <p:sp>
          <p:nvSpPr>
            <p:cNvPr id="48" name="Freeform 47"/>
            <p:cNvSpPr/>
            <p:nvPr/>
          </p:nvSpPr>
          <p:spPr>
            <a:xfrm>
              <a:off x="988123" y="1743074"/>
              <a:ext cx="109728" cy="109728"/>
            </a:xfrm>
            <a:custGeom>
              <a:avLst/>
              <a:gdLst>
                <a:gd name="connsiteX0" fmla="*/ 0 w 283369"/>
                <a:gd name="connsiteY0" fmla="*/ 0 h 273844"/>
                <a:gd name="connsiteX1" fmla="*/ 4763 w 283369"/>
                <a:gd name="connsiteY1" fmla="*/ 273844 h 273844"/>
                <a:gd name="connsiteX2" fmla="*/ 283369 w 283369"/>
                <a:gd name="connsiteY2" fmla="*/ 273844 h 273844"/>
                <a:gd name="connsiteX3" fmla="*/ 280988 w 283369"/>
                <a:gd name="connsiteY3" fmla="*/ 88107 h 273844"/>
                <a:gd name="connsiteX4" fmla="*/ 271463 w 283369"/>
                <a:gd name="connsiteY4" fmla="*/ 54769 h 273844"/>
                <a:gd name="connsiteX5" fmla="*/ 264319 w 283369"/>
                <a:gd name="connsiteY5" fmla="*/ 30957 h 273844"/>
                <a:gd name="connsiteX6" fmla="*/ 254794 w 283369"/>
                <a:gd name="connsiteY6" fmla="*/ 19050 h 273844"/>
                <a:gd name="connsiteX7" fmla="*/ 238125 w 283369"/>
                <a:gd name="connsiteY7" fmla="*/ 2382 h 273844"/>
                <a:gd name="connsiteX8" fmla="*/ 0 w 283369"/>
                <a:gd name="connsiteY8" fmla="*/ 0 h 27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3369" h="273844">
                  <a:moveTo>
                    <a:pt x="0" y="0"/>
                  </a:moveTo>
                  <a:cubicBezTo>
                    <a:pt x="1588" y="91281"/>
                    <a:pt x="3175" y="182563"/>
                    <a:pt x="4763" y="273844"/>
                  </a:cubicBezTo>
                  <a:lnTo>
                    <a:pt x="283369" y="273844"/>
                  </a:lnTo>
                  <a:cubicBezTo>
                    <a:pt x="282575" y="211932"/>
                    <a:pt x="281782" y="150019"/>
                    <a:pt x="280988" y="88107"/>
                  </a:cubicBezTo>
                  <a:lnTo>
                    <a:pt x="271463" y="54769"/>
                  </a:lnTo>
                  <a:lnTo>
                    <a:pt x="264319" y="30957"/>
                  </a:lnTo>
                  <a:lnTo>
                    <a:pt x="254794" y="19050"/>
                  </a:lnTo>
                  <a:lnTo>
                    <a:pt x="238125" y="2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/>
              <a:stretch>
                <a:fillRect/>
              </a:stretch>
            </a:blip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988123" y="1533525"/>
              <a:ext cx="109728" cy="109728"/>
            </a:xfrm>
            <a:prstGeom prst="rect">
              <a:avLst/>
            </a:prstGeom>
            <a:solidFill>
              <a:srgbClr val="004DA8"/>
            </a:solidFill>
            <a:ln w="25400">
              <a:solidFill>
                <a:srgbClr val="A87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 bwMode="auto">
            <a:xfrm>
              <a:off x="904875" y="1990725"/>
              <a:ext cx="276225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A341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>
              <a:off x="904875" y="2181225"/>
              <a:ext cx="276225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38A8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>
              <a:off x="904875" y="2362200"/>
              <a:ext cx="276225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7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>
              <a:off x="904875" y="2571750"/>
              <a:ext cx="276225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904875" y="2781300"/>
              <a:ext cx="276225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9C9C9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19438" y="1390650"/>
            <a:ext cx="104775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5400000" algn="ctr" rotWithShape="0">
              <a:schemeClr val="bg1">
                <a:lumMod val="50000"/>
              </a:schemeClr>
            </a:outerShdw>
          </a:effectLst>
        </p:spPr>
      </p:pic>
      <p:pic>
        <p:nvPicPr>
          <p:cNvPr id="57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94414" y="2721576"/>
            <a:ext cx="129189" cy="129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" name="TextBox 58"/>
          <p:cNvSpPr txBox="1"/>
          <p:nvPr/>
        </p:nvSpPr>
        <p:spPr>
          <a:xfrm>
            <a:off x="4144698" y="2614227"/>
            <a:ext cx="1324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Proposed Northwest</a:t>
            </a:r>
          </a:p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Bus Yard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049898" y="2940909"/>
            <a:ext cx="644772" cy="623821"/>
          </a:xfrm>
          <a:prstGeom prst="rect">
            <a:avLst/>
          </a:prstGeom>
          <a:solidFill>
            <a:srgbClr val="004DA8"/>
          </a:solidFill>
          <a:ln w="25400">
            <a:solidFill>
              <a:srgbClr val="A87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0" grpId="0" uiExpand="1" animBg="1"/>
      <p:bldP spid="60" grpId="1" uiExpan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big area N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54758" y="654583"/>
            <a:ext cx="4214703" cy="48799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5234" y="200026"/>
            <a:ext cx="6608701" cy="533400"/>
          </a:xfrm>
        </p:spPr>
        <p:txBody>
          <a:bodyPr/>
          <a:lstStyle/>
          <a:p>
            <a:r>
              <a:rPr lang="en-US" sz="2400" i="1" dirty="0" smtClean="0"/>
              <a:t>Bus Travel From NW Facility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978663" y="6294576"/>
            <a:ext cx="4364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+mj-lt"/>
                <a:cs typeface="Lucida Sans Unicode" pitchFamily="34" charset="0"/>
              </a:rPr>
              <a:t>NORTHWEST  SATELLITE  TRANSPORTATION  FACILITY</a:t>
            </a:r>
            <a:endParaRPr lang="en-US" sz="1200" b="1" dirty="0">
              <a:solidFill>
                <a:srgbClr val="000000"/>
              </a:solidFill>
              <a:latin typeface="+mj-lt"/>
              <a:cs typeface="Lucida Sans Unicode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6839" y="6513081"/>
            <a:ext cx="24465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3167D3"/>
                </a:solidFill>
                <a:latin typeface="Arial Narrow" pitchFamily="34" charset="0"/>
                <a:cs typeface="Lucida Sans Unicode" pitchFamily="34" charset="0"/>
              </a:rPr>
              <a:t>PROJECTED  BUS  TRAVEL  FROM  FACILITY</a:t>
            </a:r>
            <a:endParaRPr lang="en-US" sz="1000" i="1" dirty="0">
              <a:solidFill>
                <a:srgbClr val="3167D3"/>
              </a:solidFill>
              <a:latin typeface="Arial Narrow" pitchFamily="34" charset="0"/>
              <a:cs typeface="Lucida Sans Unicode" pitchFamily="34" charset="0"/>
            </a:endParaRP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4414" y="2721576"/>
            <a:ext cx="129189" cy="129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31" descr="Picture2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4003" y="2109402"/>
            <a:ext cx="182880" cy="18288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752449" y="636373"/>
            <a:ext cx="4219575" cy="4962525"/>
          </a:xfrm>
          <a:prstGeom prst="rect">
            <a:avLst/>
          </a:prstGeom>
          <a:solidFill>
            <a:schemeClr val="bg1">
              <a:lumMod val="85000"/>
              <a:alpha val="52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11" name="Picture 10" descr="big area NW zoomi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38336" y="905874"/>
            <a:ext cx="4621873" cy="4136840"/>
          </a:xfrm>
          <a:prstGeom prst="roundRect">
            <a:avLst>
              <a:gd name="adj" fmla="val 16667"/>
            </a:avLst>
          </a:prstGeom>
          <a:ln w="38100"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Up Arrow 12"/>
          <p:cNvSpPr/>
          <p:nvPr/>
        </p:nvSpPr>
        <p:spPr>
          <a:xfrm rot="-120000">
            <a:off x="4426509" y="2337468"/>
            <a:ext cx="183103" cy="365760"/>
          </a:xfrm>
          <a:prstGeom prst="upArrow">
            <a:avLst/>
          </a:prstGeom>
          <a:solidFill>
            <a:srgbClr val="FFC000"/>
          </a:solidFill>
          <a:ln w="254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4" name="Up Arrow 13"/>
          <p:cNvSpPr/>
          <p:nvPr/>
        </p:nvSpPr>
        <p:spPr>
          <a:xfrm rot="5400000">
            <a:off x="4672452" y="2654570"/>
            <a:ext cx="183103" cy="228600"/>
          </a:xfrm>
          <a:prstGeom prst="upArrow">
            <a:avLst/>
          </a:prstGeom>
          <a:solidFill>
            <a:srgbClr val="FFC000"/>
          </a:solidFill>
          <a:ln w="254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5" name="Up Arrow 14"/>
          <p:cNvSpPr/>
          <p:nvPr/>
        </p:nvSpPr>
        <p:spPr>
          <a:xfrm rot="7220542">
            <a:off x="4720664" y="2792408"/>
            <a:ext cx="183103" cy="456677"/>
          </a:xfrm>
          <a:prstGeom prst="upArrow">
            <a:avLst/>
          </a:prstGeom>
          <a:solidFill>
            <a:srgbClr val="FFC000"/>
          </a:solidFill>
          <a:ln w="254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4451574" y="3061968"/>
            <a:ext cx="283369" cy="273844"/>
          </a:xfrm>
          <a:custGeom>
            <a:avLst/>
            <a:gdLst>
              <a:gd name="connsiteX0" fmla="*/ 0 w 283369"/>
              <a:gd name="connsiteY0" fmla="*/ 0 h 273844"/>
              <a:gd name="connsiteX1" fmla="*/ 4763 w 283369"/>
              <a:gd name="connsiteY1" fmla="*/ 273844 h 273844"/>
              <a:gd name="connsiteX2" fmla="*/ 283369 w 283369"/>
              <a:gd name="connsiteY2" fmla="*/ 273844 h 273844"/>
              <a:gd name="connsiteX3" fmla="*/ 280988 w 283369"/>
              <a:gd name="connsiteY3" fmla="*/ 88107 h 273844"/>
              <a:gd name="connsiteX4" fmla="*/ 271463 w 283369"/>
              <a:gd name="connsiteY4" fmla="*/ 54769 h 273844"/>
              <a:gd name="connsiteX5" fmla="*/ 264319 w 283369"/>
              <a:gd name="connsiteY5" fmla="*/ 30957 h 273844"/>
              <a:gd name="connsiteX6" fmla="*/ 254794 w 283369"/>
              <a:gd name="connsiteY6" fmla="*/ 19050 h 273844"/>
              <a:gd name="connsiteX7" fmla="*/ 238125 w 283369"/>
              <a:gd name="connsiteY7" fmla="*/ 2382 h 273844"/>
              <a:gd name="connsiteX8" fmla="*/ 0 w 283369"/>
              <a:gd name="connsiteY8" fmla="*/ 0 h 27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369" h="273844">
                <a:moveTo>
                  <a:pt x="0" y="0"/>
                </a:moveTo>
                <a:cubicBezTo>
                  <a:pt x="1588" y="91281"/>
                  <a:pt x="3175" y="182563"/>
                  <a:pt x="4763" y="273844"/>
                </a:cubicBezTo>
                <a:lnTo>
                  <a:pt x="283369" y="273844"/>
                </a:lnTo>
                <a:cubicBezTo>
                  <a:pt x="282575" y="211932"/>
                  <a:pt x="281782" y="150019"/>
                  <a:pt x="280988" y="88107"/>
                </a:cubicBezTo>
                <a:lnTo>
                  <a:pt x="271463" y="54769"/>
                </a:lnTo>
                <a:lnTo>
                  <a:pt x="264319" y="30957"/>
                </a:lnTo>
                <a:lnTo>
                  <a:pt x="254794" y="19050"/>
                </a:lnTo>
                <a:lnTo>
                  <a:pt x="238125" y="238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gray">
          <a:xfrm>
            <a:off x="49530" y="5577922"/>
            <a:ext cx="9037320" cy="4343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 eaLnBrk="0" hangingPunct="0">
              <a:spcBef>
                <a:spcPct val="20000"/>
              </a:spcBef>
              <a:buClr>
                <a:schemeClr val="accent1"/>
              </a:buClr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44698" y="2614227"/>
            <a:ext cx="1324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Proposed Northwest</a:t>
            </a:r>
          </a:p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Bus Yard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85090" y="3330147"/>
            <a:ext cx="1324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Proposed Northwest</a:t>
            </a:r>
          </a:p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Bus Yard</a:t>
            </a:r>
            <a:endParaRPr lang="en-US" sz="1000" dirty="0">
              <a:solidFill>
                <a:srgbClr val="FF0000"/>
              </a:solidFill>
            </a:endParaRPr>
          </a:p>
        </p:txBody>
      </p:sp>
      <p:pic>
        <p:nvPicPr>
          <p:cNvPr id="31" name="Picture 30" descr="US 95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49133" y="1024324"/>
            <a:ext cx="181719" cy="182880"/>
          </a:xfrm>
          <a:prstGeom prst="rect">
            <a:avLst/>
          </a:prstGeom>
        </p:spPr>
      </p:pic>
      <p:pic>
        <p:nvPicPr>
          <p:cNvPr id="29" name="Picture 28" descr="Picture2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0810" y="4071038"/>
            <a:ext cx="228600" cy="228600"/>
          </a:xfrm>
          <a:prstGeom prst="rect">
            <a:avLst/>
          </a:prstGeom>
        </p:spPr>
      </p:pic>
      <p:grpSp>
        <p:nvGrpSpPr>
          <p:cNvPr id="3" name="Group 32"/>
          <p:cNvGrpSpPr/>
          <p:nvPr/>
        </p:nvGrpSpPr>
        <p:grpSpPr>
          <a:xfrm>
            <a:off x="866775" y="942975"/>
            <a:ext cx="1753885" cy="1818025"/>
            <a:chOff x="742950" y="1095375"/>
            <a:chExt cx="1753885" cy="1818025"/>
          </a:xfrm>
        </p:grpSpPr>
        <p:sp>
          <p:nvSpPr>
            <p:cNvPr id="44" name="Rectangle 43"/>
            <p:cNvSpPr/>
            <p:nvPr/>
          </p:nvSpPr>
          <p:spPr>
            <a:xfrm>
              <a:off x="742950" y="1104900"/>
              <a:ext cx="1733550" cy="1790700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95375" y="1095375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Legend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247775" y="1466850"/>
              <a:ext cx="124906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NW Area Schools</a:t>
              </a:r>
            </a:p>
            <a:p>
              <a:endParaRPr lang="en-US" sz="300" dirty="0" smtClean="0"/>
            </a:p>
            <a:p>
              <a:r>
                <a:rPr lang="en-US" sz="1000" dirty="0" smtClean="0"/>
                <a:t>Proposed Bus Yard</a:t>
              </a:r>
            </a:p>
            <a:p>
              <a:endParaRPr lang="en-US" sz="300" dirty="0" smtClean="0"/>
            </a:p>
            <a:p>
              <a:r>
                <a:rPr lang="en-US" sz="1000" dirty="0" smtClean="0"/>
                <a:t>Major Highways</a:t>
              </a:r>
            </a:p>
            <a:p>
              <a:endParaRPr lang="en-US" sz="300" dirty="0" smtClean="0"/>
            </a:p>
            <a:p>
              <a:r>
                <a:rPr lang="en-US" sz="1000" dirty="0" smtClean="0"/>
                <a:t>Highway Access</a:t>
              </a:r>
            </a:p>
            <a:p>
              <a:endParaRPr lang="en-US" sz="300" dirty="0" smtClean="0"/>
            </a:p>
            <a:p>
              <a:r>
                <a:rPr lang="en-US" sz="1000" dirty="0" smtClean="0"/>
                <a:t>County 215</a:t>
              </a:r>
            </a:p>
            <a:p>
              <a:endParaRPr lang="en-US" sz="300" dirty="0" smtClean="0"/>
            </a:p>
            <a:p>
              <a:r>
                <a:rPr lang="en-US" sz="1000" dirty="0" smtClean="0"/>
                <a:t>Major Roads</a:t>
              </a:r>
            </a:p>
            <a:p>
              <a:endParaRPr lang="en-US" sz="300" dirty="0" smtClean="0"/>
            </a:p>
            <a:p>
              <a:r>
                <a:rPr lang="en-US" sz="1000" dirty="0" smtClean="0"/>
                <a:t>City Streets</a:t>
              </a:r>
            </a:p>
          </p:txBody>
        </p:sp>
        <p:sp>
          <p:nvSpPr>
            <p:cNvPr id="47" name="Freeform 46"/>
            <p:cNvSpPr/>
            <p:nvPr/>
          </p:nvSpPr>
          <p:spPr>
            <a:xfrm>
              <a:off x="988123" y="1743074"/>
              <a:ext cx="109728" cy="109728"/>
            </a:xfrm>
            <a:custGeom>
              <a:avLst/>
              <a:gdLst>
                <a:gd name="connsiteX0" fmla="*/ 0 w 283369"/>
                <a:gd name="connsiteY0" fmla="*/ 0 h 273844"/>
                <a:gd name="connsiteX1" fmla="*/ 4763 w 283369"/>
                <a:gd name="connsiteY1" fmla="*/ 273844 h 273844"/>
                <a:gd name="connsiteX2" fmla="*/ 283369 w 283369"/>
                <a:gd name="connsiteY2" fmla="*/ 273844 h 273844"/>
                <a:gd name="connsiteX3" fmla="*/ 280988 w 283369"/>
                <a:gd name="connsiteY3" fmla="*/ 88107 h 273844"/>
                <a:gd name="connsiteX4" fmla="*/ 271463 w 283369"/>
                <a:gd name="connsiteY4" fmla="*/ 54769 h 273844"/>
                <a:gd name="connsiteX5" fmla="*/ 264319 w 283369"/>
                <a:gd name="connsiteY5" fmla="*/ 30957 h 273844"/>
                <a:gd name="connsiteX6" fmla="*/ 254794 w 283369"/>
                <a:gd name="connsiteY6" fmla="*/ 19050 h 273844"/>
                <a:gd name="connsiteX7" fmla="*/ 238125 w 283369"/>
                <a:gd name="connsiteY7" fmla="*/ 2382 h 273844"/>
                <a:gd name="connsiteX8" fmla="*/ 0 w 283369"/>
                <a:gd name="connsiteY8" fmla="*/ 0 h 27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3369" h="273844">
                  <a:moveTo>
                    <a:pt x="0" y="0"/>
                  </a:moveTo>
                  <a:cubicBezTo>
                    <a:pt x="1588" y="91281"/>
                    <a:pt x="3175" y="182563"/>
                    <a:pt x="4763" y="273844"/>
                  </a:cubicBezTo>
                  <a:lnTo>
                    <a:pt x="283369" y="273844"/>
                  </a:lnTo>
                  <a:cubicBezTo>
                    <a:pt x="282575" y="211932"/>
                    <a:pt x="281782" y="150019"/>
                    <a:pt x="280988" y="88107"/>
                  </a:cubicBezTo>
                  <a:lnTo>
                    <a:pt x="271463" y="54769"/>
                  </a:lnTo>
                  <a:lnTo>
                    <a:pt x="264319" y="30957"/>
                  </a:lnTo>
                  <a:lnTo>
                    <a:pt x="254794" y="19050"/>
                  </a:lnTo>
                  <a:lnTo>
                    <a:pt x="238125" y="2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/>
              <a:stretch>
                <a:fillRect/>
              </a:stretch>
            </a:blip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988123" y="1533525"/>
              <a:ext cx="109728" cy="109728"/>
            </a:xfrm>
            <a:prstGeom prst="rect">
              <a:avLst/>
            </a:prstGeom>
            <a:solidFill>
              <a:srgbClr val="004DA8"/>
            </a:solidFill>
            <a:ln w="25400">
              <a:solidFill>
                <a:srgbClr val="A87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 bwMode="auto">
            <a:xfrm>
              <a:off x="904875" y="1990725"/>
              <a:ext cx="276225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A341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904875" y="2181225"/>
              <a:ext cx="276225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38A8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>
              <a:off x="904875" y="2362200"/>
              <a:ext cx="276225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7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>
              <a:off x="904875" y="2571750"/>
              <a:ext cx="276225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>
              <a:off x="904875" y="2781300"/>
              <a:ext cx="276225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9C9C9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19438" y="1390650"/>
            <a:ext cx="104775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5400000" algn="ctr" rotWithShape="0">
              <a:schemeClr val="bg1">
                <a:lumMod val="50000"/>
              </a:schemeClr>
            </a:outerShdw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gray">
          <a:xfrm>
            <a:off x="0" y="2972594"/>
            <a:ext cx="421518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 eaLnBrk="0" hangingPunct="0">
              <a:spcBef>
                <a:spcPct val="20000"/>
              </a:spcBef>
              <a:buClr>
                <a:schemeClr val="accent1"/>
              </a:buClr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Bus Travel</a:t>
            </a:r>
            <a:r>
              <a:rPr kumimoji="0" lang="en-US" sz="16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to/from NW Transportation Facility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Font typeface="Courier New" pitchFamily="49" charset="0"/>
              <a:buChar char="o"/>
            </a:pPr>
            <a:r>
              <a:rPr lang="en-US" sz="1600" kern="0" dirty="0" smtClean="0">
                <a:latin typeface="Times New Roman" pitchFamily="18" charset="0"/>
                <a:cs typeface="Times New Roman" pitchFamily="18" charset="0"/>
              </a:rPr>
              <a:t>120 buses North bound on I-215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Font typeface="Courier New" pitchFamily="49" charset="0"/>
              <a:buChar char="o"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50 buses East bound on 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W. Ann Road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Font typeface="Courier New" pitchFamily="49" charset="0"/>
              <a:buChar char="o"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140 buses Southbound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on I-215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Font typeface="Courier New" pitchFamily="49" charset="0"/>
              <a:buChar char="o"/>
            </a:pPr>
            <a:r>
              <a:rPr lang="en-US" sz="1600" kern="0" dirty="0" smtClean="0">
                <a:latin typeface="Times New Roman" pitchFamily="18" charset="0"/>
                <a:cs typeface="Times New Roman" pitchFamily="18" charset="0"/>
              </a:rPr>
              <a:t>Buses will arrive/depart in staggered, incremental times, depending upon stop locations and school bell times.</a:t>
            </a: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0" hangingPunct="0">
              <a:spcBef>
                <a:spcPct val="20000"/>
              </a:spcBef>
              <a:buClr>
                <a:schemeClr val="accent1"/>
              </a:buClr>
            </a:pPr>
            <a:r>
              <a:rPr lang="en-US" sz="1600" b="1" kern="0" baseline="0" dirty="0" smtClean="0">
                <a:latin typeface="Times New Roman" pitchFamily="18" charset="0"/>
                <a:cs typeface="Times New Roman" pitchFamily="18" charset="0"/>
              </a:rPr>
              <a:t>Continue to provide services to students with special needs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Font typeface="Courier New" pitchFamily="49" charset="0"/>
              <a:buChar char="o"/>
            </a:pP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Addition of buses/routes will only be to accommodate growth as needed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55 -0.01875 L 4.44444E-6 -2.22222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" y="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3" grpId="0" animBg="1"/>
      <p:bldP spid="14" grpId="0" animBg="1"/>
      <p:bldP spid="15" grpId="0" animBg="1"/>
      <p:bldP spid="20" grpId="0" animBg="1"/>
      <p:bldP spid="6" grpId="0" uiExpand="1" build="p"/>
      <p:bldP spid="25" grpId="0"/>
      <p:bldP spid="26" grpId="0"/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gray">
          <a:xfrm>
            <a:off x="500814" y="2657377"/>
            <a:ext cx="7331476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 eaLnBrk="0" hangingPunct="0">
              <a:spcBef>
                <a:spcPct val="20000"/>
              </a:spcBef>
              <a:buClr>
                <a:schemeClr val="accent1"/>
              </a:buClr>
            </a:pPr>
            <a:r>
              <a:rPr lang="en-US" sz="1600" b="1" kern="0" dirty="0" smtClean="0">
                <a:latin typeface="Times New Roman" pitchFamily="18" charset="0"/>
                <a:cs typeface="Times New Roman" pitchFamily="18" charset="0"/>
              </a:rPr>
              <a:t>Concerns over diesel exhaust contamination of surrounding water tables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Font typeface="Courier New" pitchFamily="49" charset="0"/>
              <a:buChar char="o"/>
            </a:pPr>
            <a:r>
              <a:rPr lang="en-US" sz="1600" kern="0" dirty="0" smtClean="0">
                <a:latin typeface="Times New Roman" pitchFamily="18" charset="0"/>
                <a:cs typeface="Times New Roman" pitchFamily="18" charset="0"/>
              </a:rPr>
              <a:t>Nancy Rumrill, US EPA Environmental Engineer, stated that in her opinion there is no potential for contamination of groundwater from an airborne exhaust source and not a significant potential for contamination from exhaust residue.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Font typeface="Courier New" pitchFamily="49" charset="0"/>
              <a:buChar char="o"/>
            </a:pPr>
            <a:r>
              <a:rPr lang="en-US" sz="1600" kern="0" dirty="0" smtClean="0">
                <a:latin typeface="Times New Roman" pitchFamily="18" charset="0"/>
                <a:cs typeface="Times New Roman" pitchFamily="18" charset="0"/>
              </a:rPr>
              <a:t>Russ Land, Geologist - Nevada Department of Environmental Protection, concurs with Ms. Rumrill.</a:t>
            </a: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gray">
          <a:xfrm>
            <a:off x="499920" y="4700394"/>
            <a:ext cx="7331476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 eaLnBrk="0" hangingPunct="0">
              <a:spcBef>
                <a:spcPct val="20000"/>
              </a:spcBef>
              <a:buClr>
                <a:schemeClr val="accent1"/>
              </a:buClr>
            </a:pPr>
            <a:r>
              <a:rPr lang="en-US" sz="1600" b="1" kern="0" dirty="0" smtClean="0">
                <a:latin typeface="Times New Roman" pitchFamily="18" charset="0"/>
                <a:cs typeface="Times New Roman" pitchFamily="18" charset="0"/>
              </a:rPr>
              <a:t>Concerns over fuel leakage into groundwater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Font typeface="Courier New" pitchFamily="49" charset="0"/>
              <a:buChar char="o"/>
            </a:pPr>
            <a:r>
              <a:rPr lang="en-US" sz="1600" kern="0" noProof="0" dirty="0" smtClean="0">
                <a:latin typeface="Times New Roman" pitchFamily="18" charset="0"/>
                <a:cs typeface="Times New Roman" pitchFamily="18" charset="0"/>
              </a:rPr>
              <a:t>The CCSD fuel tanks follow all applicable EPA standards</a:t>
            </a:r>
          </a:p>
          <a:p>
            <a:pPr marL="1200150" lvl="2" indent="-28575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kumimoji="0" lang="en-US" sz="1600" b="0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Double wall construction</a:t>
            </a:r>
          </a:p>
          <a:p>
            <a:pPr marL="1200150" lvl="2" indent="-28575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600" kern="0" noProof="0" dirty="0" smtClean="0">
                <a:latin typeface="Times New Roman" pitchFamily="18" charset="0"/>
                <a:cs typeface="Times New Roman" pitchFamily="18" charset="0"/>
              </a:rPr>
              <a:t>Electronically monitored for leaks</a:t>
            </a: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gray">
          <a:xfrm>
            <a:off x="501708" y="1329935"/>
            <a:ext cx="7331476" cy="1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 eaLnBrk="0" hangingPunct="0">
              <a:spcBef>
                <a:spcPct val="20000"/>
              </a:spcBef>
              <a:buClr>
                <a:schemeClr val="accent1"/>
              </a:buClr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Clark County School District Pollution Mitigation efforts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Font typeface="Courier New" pitchFamily="49" charset="0"/>
              <a:buChar char="o"/>
            </a:pPr>
            <a:r>
              <a:rPr lang="en-US" sz="1600" kern="0" dirty="0" smtClean="0">
                <a:latin typeface="Times New Roman" pitchFamily="18" charset="0"/>
                <a:cs typeface="Times New Roman" pitchFamily="18" charset="0"/>
              </a:rPr>
              <a:t>All CCSD buses operate on Biodiesel fuel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Font typeface="Courier New" pitchFamily="49" charset="0"/>
              <a:buChar char="o"/>
            </a:pPr>
            <a:r>
              <a:rPr lang="en-US" sz="1600" kern="0" dirty="0" smtClean="0">
                <a:latin typeface="Times New Roman" pitchFamily="18" charset="0"/>
                <a:cs typeface="Times New Roman" pitchFamily="18" charset="0"/>
              </a:rPr>
              <a:t>Recently retrofitted 967 buses with Closed Crankcase Ventilation (CCV) systems and Diesel Oxidation Catalysts (DOC)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8663" y="6294576"/>
            <a:ext cx="4364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+mj-lt"/>
                <a:cs typeface="Lucida Sans Unicode" pitchFamily="34" charset="0"/>
              </a:rPr>
              <a:t>NORTHWEST  SATELLITE  TRANSPORTATION  FACILITY</a:t>
            </a:r>
            <a:endParaRPr lang="en-US" sz="1200" b="1" dirty="0">
              <a:solidFill>
                <a:srgbClr val="000000"/>
              </a:solidFill>
              <a:latin typeface="+mj-lt"/>
              <a:cs typeface="Lucida Sans Unicode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6839" y="6513081"/>
            <a:ext cx="1088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3167D3"/>
                </a:solidFill>
                <a:latin typeface="Arial Narrow" pitchFamily="34" charset="0"/>
                <a:cs typeface="Lucida Sans Unicode" pitchFamily="34" charset="0"/>
              </a:rPr>
              <a:t>ENVIRONMENTAL</a:t>
            </a:r>
            <a:endParaRPr lang="en-US" sz="1000" i="1" dirty="0">
              <a:solidFill>
                <a:srgbClr val="3167D3"/>
              </a:solidFill>
              <a:latin typeface="Arial Narrow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 uiExpand="1" build="p"/>
      <p:bldP spid="11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78663" y="6294576"/>
            <a:ext cx="4364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+mj-lt"/>
                <a:cs typeface="Lucida Sans Unicode" pitchFamily="34" charset="0"/>
              </a:rPr>
              <a:t>NORTHWEST  SATELLITE  TRANSPORTATION  FACILITY</a:t>
            </a:r>
            <a:endParaRPr lang="en-US" sz="1200" b="1" dirty="0">
              <a:solidFill>
                <a:srgbClr val="000000"/>
              </a:solidFill>
              <a:latin typeface="+mj-lt"/>
              <a:cs typeface="Lucida Sans Unicode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gray">
          <a:xfrm>
            <a:off x="0" y="3933066"/>
            <a:ext cx="5010149" cy="867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 eaLnBrk="0" hangingPunct="0">
              <a:spcBef>
                <a:spcPct val="20000"/>
              </a:spcBef>
              <a:buClr>
                <a:schemeClr val="accent1"/>
              </a:buClr>
            </a:pPr>
            <a:r>
              <a:rPr lang="en-US" sz="1600" b="1" kern="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350" b="1" kern="0" dirty="0" smtClean="0">
                <a:latin typeface="Times New Roman" pitchFamily="18" charset="0"/>
                <a:cs typeface="Times New Roman" pitchFamily="18" charset="0"/>
              </a:rPr>
              <a:t>Recipient of the 2003 Clean Cities National Partner Award </a:t>
            </a:r>
          </a:p>
          <a:p>
            <a:pPr marL="285750" indent="-285750" eaLnBrk="0" hangingPunct="0">
              <a:spcBef>
                <a:spcPct val="20000"/>
              </a:spcBef>
              <a:buClr>
                <a:schemeClr val="accent1"/>
              </a:buClr>
            </a:pPr>
            <a:r>
              <a:rPr lang="en-US" sz="1350" b="1" kern="0" dirty="0" smtClean="0">
                <a:latin typeface="Times New Roman" pitchFamily="18" charset="0"/>
                <a:cs typeface="Times New Roman" pitchFamily="18" charset="0"/>
              </a:rPr>
              <a:t>	from the US Department of Energy for use of Biodiesel</a:t>
            </a:r>
          </a:p>
        </p:txBody>
      </p:sp>
      <p:pic>
        <p:nvPicPr>
          <p:cNvPr id="15" name="Picture 14" descr="Clean Citi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62650" y="4208874"/>
            <a:ext cx="2620282" cy="20193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6" name="Rectangle 15"/>
          <p:cNvSpPr/>
          <p:nvPr/>
        </p:nvSpPr>
        <p:spPr>
          <a:xfrm>
            <a:off x="1057274" y="1628775"/>
            <a:ext cx="4600575" cy="13620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gray">
          <a:xfrm>
            <a:off x="0" y="1161660"/>
            <a:ext cx="7331476" cy="266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 eaLnBrk="0" hangingPunct="0">
              <a:spcBef>
                <a:spcPct val="20000"/>
              </a:spcBef>
              <a:buClr>
                <a:schemeClr val="accent1"/>
              </a:buClr>
            </a:pP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0" hangingPunct="0">
              <a:spcBef>
                <a:spcPct val="20000"/>
              </a:spcBef>
              <a:buClr>
                <a:schemeClr val="accent1"/>
              </a:buClr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Noise level check at the Wallace bus yard on October</a:t>
            </a:r>
            <a:r>
              <a:rPr kumimoji="0" lang="en-US" sz="14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23, 2009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0" hangingPunct="0">
              <a:spcBef>
                <a:spcPct val="20000"/>
              </a:spcBef>
              <a:buClr>
                <a:schemeClr val="accent1"/>
              </a:buClr>
              <a:buFont typeface="Courier New" pitchFamily="49" charset="0"/>
              <a:buChar char="o"/>
            </a:pPr>
            <a:endParaRPr lang="en-US" sz="1400" kern="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0" hangingPunct="0">
              <a:spcBef>
                <a:spcPct val="20000"/>
              </a:spcBef>
              <a:buClr>
                <a:schemeClr val="accent1"/>
              </a:buClr>
              <a:buFont typeface="Courier New" pitchFamily="49" charset="0"/>
              <a:buChar char="o"/>
            </a:pPr>
            <a:r>
              <a:rPr lang="en-US" sz="1400" kern="0" dirty="0" smtClean="0">
                <a:latin typeface="Times New Roman" pitchFamily="18" charset="0"/>
                <a:cs typeface="Times New Roman" pitchFamily="18" charset="0"/>
              </a:rPr>
              <a:t>Measurements taken 20 feet from </a:t>
            </a:r>
          </a:p>
          <a:p>
            <a:pPr marL="285750" indent="-285750" eaLnBrk="0" hangingPunct="0">
              <a:spcBef>
                <a:spcPct val="20000"/>
              </a:spcBef>
              <a:buClr>
                <a:schemeClr val="accent1"/>
              </a:buClr>
            </a:pPr>
            <a:r>
              <a:rPr lang="en-US" sz="1400" kern="0" dirty="0" smtClean="0">
                <a:latin typeface="Times New Roman" pitchFamily="18" charset="0"/>
                <a:cs typeface="Times New Roman" pitchFamily="18" charset="0"/>
              </a:rPr>
              <a:t>	the North gate</a:t>
            </a:r>
          </a:p>
          <a:p>
            <a:pPr marL="285750" indent="-285750" eaLnBrk="0" hangingPunct="0">
              <a:spcBef>
                <a:spcPct val="20000"/>
              </a:spcBef>
              <a:buClr>
                <a:schemeClr val="accent1"/>
              </a:buClr>
              <a:buFont typeface="Courier New" pitchFamily="49" charset="0"/>
              <a:buChar char="o"/>
            </a:pPr>
            <a:endParaRPr lang="en-US" sz="1400" kern="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0" hangingPunct="0">
              <a:spcBef>
                <a:spcPct val="20000"/>
              </a:spcBef>
              <a:buClr>
                <a:schemeClr val="accent1"/>
              </a:buClr>
              <a:buFont typeface="Courier New" pitchFamily="49" charset="0"/>
              <a:buChar char="o"/>
            </a:pPr>
            <a:r>
              <a:rPr lang="en-US" sz="1400" kern="0" dirty="0" smtClean="0">
                <a:latin typeface="Times New Roman" pitchFamily="18" charset="0"/>
                <a:cs typeface="Times New Roman" pitchFamily="18" charset="0"/>
              </a:rPr>
              <a:t>Sound pressure level (SPL)</a:t>
            </a:r>
            <a:endParaRPr kumimoji="0" lang="en-US" sz="14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No Activity        	= 53 dB(A)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050" kern="0" dirty="0" smtClean="0">
                <a:latin typeface="Times New Roman" pitchFamily="18" charset="0"/>
                <a:cs typeface="Times New Roman" pitchFamily="18" charset="0"/>
              </a:rPr>
              <a:t>Maximum SPL   	= 83 dB(A)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kumimoji="0" lang="en-US" sz="105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Individual Bus Avg</a:t>
            </a:r>
            <a:r>
              <a:rPr lang="en-US" sz="1050" kern="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kumimoji="0" lang="en-US" sz="105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 75 to 83 dB(A)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6839" y="6513081"/>
            <a:ext cx="1088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3167D3"/>
                </a:solidFill>
                <a:latin typeface="Arial Narrow" pitchFamily="34" charset="0"/>
                <a:cs typeface="Lucida Sans Unicode" pitchFamily="34" charset="0"/>
              </a:rPr>
              <a:t>ENVIRONMENTAL</a:t>
            </a:r>
            <a:endParaRPr lang="en-US" sz="1000" i="1" dirty="0">
              <a:solidFill>
                <a:srgbClr val="3167D3"/>
              </a:solidFill>
              <a:latin typeface="Arial Narrow" pitchFamily="34" charset="0"/>
              <a:cs typeface="Lucida Sans Unicode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509283" y="5153345"/>
            <a:ext cx="5286375" cy="998769"/>
            <a:chOff x="200025" y="5102545"/>
            <a:chExt cx="5286375" cy="998769"/>
          </a:xfrm>
        </p:grpSpPr>
        <p:pic>
          <p:nvPicPr>
            <p:cNvPr id="18" name="Picture 17" descr="arizona_topbanner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0025" y="5290887"/>
              <a:ext cx="5219700" cy="81042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3" name="Picture 22" descr="daqem_logo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06675" y="5102545"/>
              <a:ext cx="2879725" cy="5013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4" name="TextBox 23"/>
          <p:cNvSpPr txBox="1"/>
          <p:nvPr/>
        </p:nvSpPr>
        <p:spPr>
          <a:xfrm>
            <a:off x="6491288" y="1459855"/>
            <a:ext cx="2447925" cy="2431108"/>
          </a:xfrm>
          <a:prstGeom prst="rect">
            <a:avLst/>
          </a:prstGeom>
          <a:solidFill>
            <a:schemeClr val="bg1"/>
          </a:solidFill>
          <a:ln w="101600">
            <a:solidFill>
              <a:schemeClr val="tx2">
                <a:lumMod val="40000"/>
                <a:lumOff val="6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endParaRPr lang="en-US" sz="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Sound</a:t>
            </a:r>
            <a:r>
              <a:rPr lang="en-US" sz="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</a:t>
            </a:r>
            <a:r>
              <a:rPr lang="en-US" sz="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	(</a:t>
            </a:r>
            <a:r>
              <a:rPr lang="en-US" sz="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dBA)</a:t>
            </a:r>
            <a:endParaRPr lang="en-US" sz="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" dirty="0" smtClean="0"/>
          </a:p>
          <a:p>
            <a:r>
              <a:rPr lang="en-US" sz="400" dirty="0" smtClean="0"/>
              <a:t>Military jet, air raid siren		   130</a:t>
            </a:r>
          </a:p>
          <a:p>
            <a:r>
              <a:rPr lang="en-US" sz="400" dirty="0" smtClean="0"/>
              <a:t> </a:t>
            </a:r>
          </a:p>
          <a:p>
            <a:r>
              <a:rPr lang="en-US" sz="400" dirty="0" smtClean="0"/>
              <a:t>Amplified rock music                		   110 </a:t>
            </a:r>
          </a:p>
          <a:p>
            <a:endParaRPr lang="en-US" sz="400" dirty="0" smtClean="0"/>
          </a:p>
          <a:p>
            <a:r>
              <a:rPr lang="en-US" sz="400" dirty="0" smtClean="0"/>
              <a:t>Jet takeoff at 500 meters 		   100 </a:t>
            </a:r>
          </a:p>
          <a:p>
            <a:r>
              <a:rPr lang="en-US" sz="400" dirty="0" smtClean="0"/>
              <a:t>Freight train at 30 meters		     95 </a:t>
            </a:r>
          </a:p>
          <a:p>
            <a:r>
              <a:rPr lang="en-US" sz="400" dirty="0" smtClean="0"/>
              <a:t>Train horn at 30 meters		     90 </a:t>
            </a:r>
          </a:p>
          <a:p>
            <a:r>
              <a:rPr lang="en-US" sz="400" dirty="0" smtClean="0"/>
              <a:t>Heavy truck at 15 meters		  </a:t>
            </a:r>
          </a:p>
          <a:p>
            <a:r>
              <a:rPr lang="en-US" sz="400" dirty="0" smtClean="0"/>
              <a:t>Busy city street, loud shout	  	     80 </a:t>
            </a:r>
          </a:p>
          <a:p>
            <a:r>
              <a:rPr lang="en-US" sz="400" dirty="0" smtClean="0"/>
              <a:t>Busy traffic intersection</a:t>
            </a:r>
          </a:p>
          <a:p>
            <a:endParaRPr lang="en-US" sz="400" dirty="0" smtClean="0"/>
          </a:p>
          <a:p>
            <a:r>
              <a:rPr lang="en-US" sz="400" dirty="0" smtClean="0"/>
              <a:t>Highway traffic at 15 meters, train		     70 </a:t>
            </a:r>
          </a:p>
          <a:p>
            <a:endParaRPr lang="en-US" sz="400" dirty="0" smtClean="0"/>
          </a:p>
          <a:p>
            <a:r>
              <a:rPr lang="en-US" sz="400" dirty="0" smtClean="0"/>
              <a:t>Predominantly industrial area		     60 </a:t>
            </a:r>
          </a:p>
          <a:p>
            <a:r>
              <a:rPr lang="en-US" sz="400" dirty="0" smtClean="0"/>
              <a:t>Light car traffic at 15 meters, city or </a:t>
            </a:r>
          </a:p>
          <a:p>
            <a:r>
              <a:rPr lang="en-US" sz="400" dirty="0" smtClean="0"/>
              <a:t>commercial areas or residential areas close</a:t>
            </a:r>
          </a:p>
          <a:p>
            <a:r>
              <a:rPr lang="en-US" sz="400" dirty="0" smtClean="0"/>
              <a:t>to industry		   </a:t>
            </a:r>
          </a:p>
          <a:p>
            <a:r>
              <a:rPr lang="en-US" sz="400" dirty="0" smtClean="0"/>
              <a:t>Background noise in an office		     50 </a:t>
            </a:r>
          </a:p>
          <a:p>
            <a:r>
              <a:rPr lang="en-US" sz="400" dirty="0" smtClean="0"/>
              <a:t>Suburban areas with medium density</a:t>
            </a:r>
          </a:p>
          <a:p>
            <a:r>
              <a:rPr lang="en-US" sz="400" dirty="0" smtClean="0"/>
              <a:t>transportation 		  </a:t>
            </a:r>
          </a:p>
          <a:p>
            <a:r>
              <a:rPr lang="en-US" sz="400" dirty="0" smtClean="0"/>
              <a:t>Public library			   	     40</a:t>
            </a:r>
          </a:p>
          <a:p>
            <a:r>
              <a:rPr lang="en-US" sz="400" dirty="0" smtClean="0"/>
              <a:t>		 </a:t>
            </a:r>
          </a:p>
          <a:p>
            <a:r>
              <a:rPr lang="en-US" sz="400" dirty="0" smtClean="0"/>
              <a:t>Soft whisper at 5 meters		     30</a:t>
            </a:r>
          </a:p>
          <a:p>
            <a:endParaRPr lang="en-US" sz="400" dirty="0" smtClean="0"/>
          </a:p>
          <a:p>
            <a:r>
              <a:rPr lang="en-US" sz="400" dirty="0" smtClean="0"/>
              <a:t>Threshold of hearing 	    	       0</a:t>
            </a:r>
          </a:p>
          <a:p>
            <a:endParaRPr lang="en-US" sz="400" dirty="0" smtClean="0"/>
          </a:p>
          <a:p>
            <a:endParaRPr lang="en-US" sz="400" dirty="0" smtClean="0"/>
          </a:p>
          <a:p>
            <a:r>
              <a:rPr lang="en-US" sz="400" b="1" dirty="0" smtClean="0"/>
              <a:t>Note:</a:t>
            </a:r>
            <a:r>
              <a:rPr lang="en-US" sz="400" dirty="0" smtClean="0"/>
              <a:t>	A 10 dBA increase in level appears to double the </a:t>
            </a:r>
          </a:p>
          <a:p>
            <a:r>
              <a:rPr lang="en-US" sz="400" dirty="0" smtClean="0"/>
              <a:t>	loudness, and a 10 dBA decrease halves the </a:t>
            </a:r>
          </a:p>
          <a:p>
            <a:r>
              <a:rPr lang="en-US" sz="400" dirty="0" smtClean="0"/>
              <a:t>	apparent loudness.</a:t>
            </a:r>
          </a:p>
          <a:p>
            <a:r>
              <a:rPr lang="en-US" sz="400" b="1" dirty="0" smtClean="0"/>
              <a:t>Source:</a:t>
            </a:r>
            <a:r>
              <a:rPr lang="en-US" sz="400" dirty="0" smtClean="0"/>
              <a:t>	Cowan, James P. Handbook of Environmental Acoustics.</a:t>
            </a:r>
          </a:p>
          <a:p>
            <a:r>
              <a:rPr lang="en-US" sz="400" dirty="0" smtClean="0"/>
              <a:t>	Van </a:t>
            </a:r>
            <a:r>
              <a:rPr lang="en-US" sz="400" dirty="0" err="1" smtClean="0"/>
              <a:t>Nostrand</a:t>
            </a:r>
            <a:r>
              <a:rPr lang="en-US" sz="400" dirty="0" smtClean="0"/>
              <a:t> Reinhold, New York, 1994. Egan, M. David,</a:t>
            </a:r>
          </a:p>
          <a:p>
            <a:r>
              <a:rPr lang="en-US" sz="400" dirty="0" smtClean="0"/>
              <a:t>	Architectural Acoustics. McGraw-Hill Book Company, 1988.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5275" y="4591050"/>
            <a:ext cx="51339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kern="0" dirty="0" smtClean="0">
                <a:latin typeface="Times New Roman" pitchFamily="18" charset="0"/>
                <a:cs typeface="Times New Roman" pitchFamily="18" charset="0"/>
              </a:rPr>
              <a:t>Recipient of the 2009 Clean Air Award from                                                                                      the American Lung Association and the Clark County DAQEM</a:t>
            </a:r>
            <a:endParaRPr lang="en-US" sz="1350" dirty="0"/>
          </a:p>
        </p:txBody>
      </p:sp>
      <p:grpSp>
        <p:nvGrpSpPr>
          <p:cNvPr id="3" name="Group 31"/>
          <p:cNvGrpSpPr/>
          <p:nvPr/>
        </p:nvGrpSpPr>
        <p:grpSpPr>
          <a:xfrm>
            <a:off x="2886075" y="1676400"/>
            <a:ext cx="3371850" cy="2257425"/>
            <a:chOff x="2971800" y="1830908"/>
            <a:chExt cx="6172302" cy="5027092"/>
          </a:xfrm>
        </p:grpSpPr>
        <p:grpSp>
          <p:nvGrpSpPr>
            <p:cNvPr id="4" name="Group 30"/>
            <p:cNvGrpSpPr/>
            <p:nvPr/>
          </p:nvGrpSpPr>
          <p:grpSpPr>
            <a:xfrm>
              <a:off x="2971800" y="1830908"/>
              <a:ext cx="6172302" cy="5027092"/>
              <a:chOff x="2676423" y="1847851"/>
              <a:chExt cx="6172302" cy="5027092"/>
            </a:xfrm>
          </p:grpSpPr>
          <p:pic>
            <p:nvPicPr>
              <p:cNvPr id="10" name="Picture 9" descr="Wallace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76423" y="1847851"/>
                <a:ext cx="6172302" cy="5027092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4924598" y="1966732"/>
                <a:ext cx="3645872" cy="748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itchFamily="18" charset="0"/>
                  </a:rPr>
                  <a:t>Wallace Bus Yard</a:t>
                </a:r>
                <a:endParaRPr 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endParaRPr>
              </a:p>
            </p:txBody>
          </p:sp>
          <p:sp>
            <p:nvSpPr>
              <p:cNvPr id="29" name="Isosceles Triangle 28"/>
              <p:cNvSpPr/>
              <p:nvPr/>
            </p:nvSpPr>
            <p:spPr>
              <a:xfrm rot="10800000">
                <a:off x="6191250" y="4029075"/>
                <a:ext cx="238125" cy="180975"/>
              </a:xfrm>
              <a:prstGeom prst="triangle">
                <a:avLst/>
              </a:prstGeom>
              <a:solidFill>
                <a:srgbClr val="0070FF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596313" y="4352925"/>
              <a:ext cx="104775" cy="1050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76200" dir="5400000" algn="ctr" rotWithShape="0">
                <a:schemeClr val="bg1">
                  <a:lumMod val="50000"/>
                </a:scheme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2"/>
      <p:bldP spid="16" grpId="0" uiExpand="1" animBg="1"/>
      <p:bldP spid="16" grpId="1" animBg="1"/>
      <p:bldP spid="8" grpId="0" uiExpand="1" build="p"/>
      <p:bldP spid="24" grpId="0" animBg="1"/>
      <p:bldP spid="24" grpId="1" animBg="1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 txBox="1">
            <a:spLocks noChangeArrowheads="1"/>
          </p:cNvSpPr>
          <p:nvPr/>
        </p:nvSpPr>
        <p:spPr bwMode="gray">
          <a:xfrm>
            <a:off x="323850" y="1931224"/>
            <a:ext cx="8496300" cy="110725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152400" dist="889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800" b="1" i="1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2800" b="1" i="1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 &amp; A</a:t>
            </a:r>
            <a:endParaRPr kumimoji="0" lang="en-US" sz="2800" b="1" i="1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ubtitle 7"/>
          <p:cNvSpPr>
            <a:spLocks noGrp="1"/>
          </p:cNvSpPr>
          <p:nvPr>
            <p:ph type="subTitle" idx="1"/>
          </p:nvPr>
        </p:nvSpPr>
        <p:spPr>
          <a:xfrm>
            <a:off x="3740150" y="3733800"/>
            <a:ext cx="4933950" cy="457200"/>
          </a:xfrm>
        </p:spPr>
        <p:txBody>
          <a:bodyPr/>
          <a:lstStyle/>
          <a:p>
            <a:r>
              <a:rPr lang="en-US" dirty="0" smtClean="0"/>
              <a:t>Linda K. Perri</a:t>
            </a:r>
            <a:endParaRPr lang="en-US" dirty="0"/>
          </a:p>
        </p:txBody>
      </p:sp>
      <p:grpSp>
        <p:nvGrpSpPr>
          <p:cNvPr id="2" name="Group 11"/>
          <p:cNvGrpSpPr/>
          <p:nvPr/>
        </p:nvGrpSpPr>
        <p:grpSpPr>
          <a:xfrm>
            <a:off x="0" y="0"/>
            <a:ext cx="9144000" cy="1625600"/>
            <a:chOff x="0" y="0"/>
            <a:chExt cx="9144000" cy="1625600"/>
          </a:xfrm>
        </p:grpSpPr>
        <p:pic>
          <p:nvPicPr>
            <p:cNvPr id="13" name="Picture 22" descr="People 183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90180" y="0"/>
              <a:ext cx="135382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 descr="school-bus-top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"/>
              <a:ext cx="2202885" cy="146685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i="1" dirty="0" smtClean="0"/>
              <a:t>Additional Information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828799"/>
            <a:ext cx="3746500" cy="3619501"/>
          </a:xfrm>
        </p:spPr>
        <p:txBody>
          <a:bodyPr/>
          <a:lstStyle/>
          <a:p>
            <a:pPr>
              <a:buNone/>
            </a:pPr>
            <a:r>
              <a:rPr lang="en-US" sz="1800" b="1" dirty="0" smtClean="0">
                <a:solidFill>
                  <a:srgbClr val="003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Website</a:t>
            </a:r>
          </a:p>
          <a:p>
            <a:pPr>
              <a:buNone/>
            </a:pPr>
            <a:endParaRPr lang="en-US" sz="3600" b="1" dirty="0" smtClean="0">
              <a:solidFill>
                <a:srgbClr val="003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n-US" sz="1000" b="1" dirty="0" smtClean="0">
              <a:solidFill>
                <a:srgbClr val="003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n-US" sz="1000" b="1" dirty="0" smtClean="0">
              <a:solidFill>
                <a:srgbClr val="003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en-US" sz="1800" b="1" dirty="0" smtClean="0">
                <a:solidFill>
                  <a:srgbClr val="003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Steps </a:t>
            </a:r>
          </a:p>
          <a:p>
            <a:pPr>
              <a:buNone/>
            </a:pPr>
            <a:endParaRPr lang="en-US" sz="2800" b="1" dirty="0" smtClean="0">
              <a:solidFill>
                <a:srgbClr val="003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n-US" sz="1800" b="1" dirty="0" smtClean="0">
              <a:solidFill>
                <a:srgbClr val="003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n-US" sz="2800" b="1" dirty="0" smtClean="0">
              <a:solidFill>
                <a:srgbClr val="003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0" y="0"/>
            <a:ext cx="9144000" cy="1625600"/>
            <a:chOff x="0" y="0"/>
            <a:chExt cx="9144000" cy="1625600"/>
          </a:xfrm>
        </p:grpSpPr>
        <p:pic>
          <p:nvPicPr>
            <p:cNvPr id="9" name="Picture 22" descr="People 183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90180" y="0"/>
              <a:ext cx="135382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 descr="school-bus-top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"/>
              <a:ext cx="2202885" cy="14668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978663" y="6294576"/>
            <a:ext cx="4364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+mj-lt"/>
                <a:cs typeface="Lucida Sans Unicode" pitchFamily="34" charset="0"/>
              </a:rPr>
              <a:t>NORTHWEST  SATELLITE  TRANSPORTATION  FACILITY</a:t>
            </a:r>
            <a:endParaRPr lang="en-US" sz="1200" b="1" dirty="0">
              <a:solidFill>
                <a:srgbClr val="000000"/>
              </a:solidFill>
              <a:latin typeface="+mj-lt"/>
              <a:cs typeface="Lucida Sans Unicode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6839" y="6513081"/>
            <a:ext cx="12250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3167D3"/>
                </a:solidFill>
                <a:latin typeface="Arial Narrow" pitchFamily="34" charset="0"/>
                <a:cs typeface="Lucida Sans Unicode" pitchFamily="34" charset="0"/>
              </a:rPr>
              <a:t>Additional  Information</a:t>
            </a:r>
            <a:endParaRPr lang="en-US" sz="1000" i="1" dirty="0">
              <a:solidFill>
                <a:srgbClr val="3167D3"/>
              </a:solidFill>
              <a:latin typeface="Arial Narrow" pitchFamily="34" charset="0"/>
              <a:cs typeface="Lucida Sans Unicode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gray">
          <a:xfrm>
            <a:off x="4133850" y="1828799"/>
            <a:ext cx="4851400" cy="421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i="1" kern="0" dirty="0" smtClean="0">
                <a:solidFill>
                  <a:srgbClr val="003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  http://www.ccsd.net/realproperty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srgbClr val="003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  http://transportation.ccsd.net	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000" b="0" i="1" u="none" strike="noStrike" kern="0" cap="none" spc="0" normalizeH="0" baseline="0" noProof="0" dirty="0" smtClean="0">
              <a:ln>
                <a:noFill/>
              </a:ln>
              <a:solidFill>
                <a:srgbClr val="003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000" b="0" i="1" u="none" strike="noStrike" kern="0" cap="none" spc="0" normalizeH="0" baseline="0" noProof="0" dirty="0" smtClean="0">
              <a:ln>
                <a:noFill/>
              </a:ln>
              <a:solidFill>
                <a:srgbClr val="003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1000" i="1" kern="0" dirty="0" smtClean="0">
              <a:solidFill>
                <a:srgbClr val="003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000" b="0" i="1" u="none" strike="noStrike" kern="0" cap="none" spc="0" normalizeH="0" baseline="0" noProof="0" dirty="0" smtClean="0">
              <a:ln>
                <a:noFill/>
              </a:ln>
              <a:solidFill>
                <a:srgbClr val="003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kern="0" noProof="0" dirty="0" smtClean="0">
                <a:solidFill>
                  <a:srgbClr val="003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Obtain joint concurrence letter from the City of Las Vegas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US" sz="1000" kern="0" noProof="0" dirty="0" smtClean="0">
              <a:solidFill>
                <a:srgbClr val="003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b="0" u="none" strike="noStrike" kern="0" cap="none" spc="0" normalizeH="0" baseline="0" dirty="0" smtClean="0">
                <a:ln>
                  <a:noFill/>
                </a:ln>
                <a:solidFill>
                  <a:srgbClr val="003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File</a:t>
            </a:r>
            <a:r>
              <a:rPr kumimoji="0" lang="en-US" b="0" u="none" strike="noStrike" kern="0" cap="none" spc="0" normalizeH="0" dirty="0" smtClean="0">
                <a:ln>
                  <a:noFill/>
                </a:ln>
                <a:solidFill>
                  <a:srgbClr val="003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with BLM to begin the process for obtaining a lease on the site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000" b="0" u="none" strike="noStrike" kern="0" cap="none" spc="0" normalizeH="0" dirty="0" smtClean="0">
              <a:ln>
                <a:noFill/>
              </a:ln>
              <a:solidFill>
                <a:srgbClr val="003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kern="0" baseline="0" noProof="0" dirty="0" smtClean="0">
                <a:solidFill>
                  <a:srgbClr val="003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Submit</a:t>
            </a:r>
            <a:r>
              <a:rPr lang="en-US" kern="0" noProof="0" dirty="0" smtClean="0">
                <a:solidFill>
                  <a:srgbClr val="003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entitlements to the                        City of Las Vegas</a:t>
            </a:r>
            <a:endParaRPr kumimoji="0" lang="en-US" b="0" u="none" strike="noStrike" kern="0" cap="none" spc="0" normalizeH="0" baseline="0" noProof="0" dirty="0" smtClean="0">
              <a:ln>
                <a:noFill/>
              </a:ln>
              <a:solidFill>
                <a:srgbClr val="003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b="0" i="1" u="none" strike="noStrike" kern="0" cap="none" spc="0" normalizeH="0" noProof="0" dirty="0" smtClean="0">
              <a:ln>
                <a:noFill/>
              </a:ln>
              <a:solidFill>
                <a:srgbClr val="003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i="1" kern="0" dirty="0" smtClean="0">
              <a:solidFill>
                <a:srgbClr val="003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b="0" i="1" u="none" strike="noStrike" kern="0" cap="none" spc="0" normalizeH="0" noProof="0" dirty="0" smtClean="0">
              <a:ln>
                <a:noFill/>
              </a:ln>
              <a:solidFill>
                <a:srgbClr val="003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842509" y="3390317"/>
            <a:ext cx="7310891" cy="58605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4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Neighborhood Meeting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3600" b="1" i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5"/>
          <p:cNvSpPr txBox="1">
            <a:spLocks noChangeArrowheads="1"/>
          </p:cNvSpPr>
          <p:nvPr/>
        </p:nvSpPr>
        <p:spPr bwMode="gray">
          <a:xfrm>
            <a:off x="314326" y="2828342"/>
            <a:ext cx="8496300" cy="58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Northwest Satellite Transportation Facility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1" i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93750" y="1487265"/>
            <a:ext cx="7514559" cy="6858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C000"/>
                </a:solidFill>
              </a:rPr>
              <a:t>Thank You for Attending</a:t>
            </a:r>
            <a:r>
              <a:rPr lang="en-US" sz="7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7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7200" dirty="0" smtClean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71092" y="5336394"/>
            <a:ext cx="1972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43993"/>
                </a:solidFill>
              </a:rPr>
              <a:t>November 19, 2009</a:t>
            </a:r>
            <a:endParaRPr lang="en-US" sz="1600" dirty="0">
              <a:solidFill>
                <a:srgbClr val="34399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i="1" dirty="0" smtClean="0"/>
              <a:t>Discussion Topics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828799"/>
            <a:ext cx="3746500" cy="3619501"/>
          </a:xfrm>
        </p:spPr>
        <p:txBody>
          <a:bodyPr/>
          <a:lstStyle/>
          <a:p>
            <a:pPr>
              <a:buNone/>
            </a:pPr>
            <a:r>
              <a:rPr lang="en-US" sz="1800" b="1" dirty="0" smtClean="0">
                <a:solidFill>
                  <a:srgbClr val="003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 Acquisition Update</a:t>
            </a:r>
          </a:p>
          <a:p>
            <a:pPr>
              <a:buNone/>
            </a:pPr>
            <a:endParaRPr lang="en-US" sz="2800" b="1" dirty="0" smtClean="0">
              <a:solidFill>
                <a:srgbClr val="003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en-US" sz="1800" b="1" dirty="0" smtClean="0">
                <a:solidFill>
                  <a:srgbClr val="003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Overall Site Plan</a:t>
            </a:r>
          </a:p>
          <a:p>
            <a:pPr>
              <a:buNone/>
            </a:pPr>
            <a:endParaRPr lang="en-US" sz="2800" b="1" dirty="0" smtClean="0">
              <a:solidFill>
                <a:srgbClr val="003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en-US" sz="1800" b="1" dirty="0" smtClean="0">
                <a:solidFill>
                  <a:srgbClr val="003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</a:p>
          <a:p>
            <a:pPr>
              <a:buNone/>
            </a:pPr>
            <a:endParaRPr lang="en-US" sz="2800" b="1" dirty="0" smtClean="0">
              <a:solidFill>
                <a:srgbClr val="003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en-US" sz="1800" b="1" dirty="0" smtClean="0">
                <a:solidFill>
                  <a:srgbClr val="003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Transportation</a:t>
            </a:r>
          </a:p>
          <a:p>
            <a:pPr>
              <a:buNone/>
            </a:pPr>
            <a:endParaRPr lang="en-US" sz="2800" b="1" dirty="0" smtClean="0">
              <a:solidFill>
                <a:srgbClr val="003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en-US" sz="1800" b="1" dirty="0" smtClean="0">
                <a:solidFill>
                  <a:srgbClr val="003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Q&amp;A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9144000" cy="1625600"/>
            <a:chOff x="0" y="0"/>
            <a:chExt cx="9144000" cy="1625600"/>
          </a:xfrm>
        </p:grpSpPr>
        <p:pic>
          <p:nvPicPr>
            <p:cNvPr id="9" name="Picture 22" descr="People 183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90180" y="0"/>
              <a:ext cx="135382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 descr="school-bus-top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"/>
              <a:ext cx="2202885" cy="14668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978663" y="6294576"/>
            <a:ext cx="4364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+mj-lt"/>
                <a:cs typeface="Lucida Sans Unicode" pitchFamily="34" charset="0"/>
              </a:rPr>
              <a:t>NORTHWEST  SATELLITE  TRANSPORTATION  FACILITY</a:t>
            </a:r>
            <a:endParaRPr lang="en-US" sz="1200" b="1" dirty="0">
              <a:solidFill>
                <a:srgbClr val="000000"/>
              </a:solidFill>
              <a:latin typeface="+mj-lt"/>
              <a:cs typeface="Lucida Sans Unicode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6839" y="6513081"/>
            <a:ext cx="10310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3167D3"/>
                </a:solidFill>
                <a:latin typeface="Arial Narrow" pitchFamily="34" charset="0"/>
                <a:cs typeface="Lucida Sans Unicode" pitchFamily="34" charset="0"/>
              </a:rPr>
              <a:t>Discussion Topics</a:t>
            </a:r>
            <a:endParaRPr lang="en-US" sz="1000" i="1" dirty="0">
              <a:solidFill>
                <a:srgbClr val="3167D3"/>
              </a:solidFill>
              <a:latin typeface="Arial Narrow" pitchFamily="34" charset="0"/>
              <a:cs typeface="Lucida Sans Unicode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gray">
          <a:xfrm>
            <a:off x="4133850" y="1828799"/>
            <a:ext cx="4851400" cy="421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i="1" u="none" strike="noStrike" kern="0" cap="none" spc="0" normalizeH="0" baseline="0" noProof="0" dirty="0" smtClean="0">
                <a:ln>
                  <a:noFill/>
                </a:ln>
                <a:solidFill>
                  <a:srgbClr val="003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 Linda K. Perri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srgbClr val="003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Director</a:t>
            </a:r>
            <a:r>
              <a:rPr lang="en-US" i="1" kern="0" dirty="0" smtClean="0">
                <a:solidFill>
                  <a:srgbClr val="003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CCSD </a:t>
            </a: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srgbClr val="003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Real Property</a:t>
            </a:r>
            <a:r>
              <a:rPr lang="en-US" i="1" kern="0" dirty="0" smtClean="0">
                <a:solidFill>
                  <a:srgbClr val="003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0" lang="en-US" b="0" i="1" u="none" strike="noStrike" kern="0" cap="none" spc="0" normalizeH="0" noProof="0" dirty="0" smtClean="0">
                <a:ln>
                  <a:noFill/>
                </a:ln>
                <a:solidFill>
                  <a:srgbClr val="003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Management</a:t>
            </a:r>
            <a:endParaRPr kumimoji="0" lang="en-US" b="0" i="1" u="none" strike="noStrike" kern="0" cap="none" spc="0" normalizeH="0" baseline="0" noProof="0" dirty="0" smtClean="0">
              <a:ln>
                <a:noFill/>
              </a:ln>
              <a:solidFill>
                <a:srgbClr val="003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000" b="0" i="1" u="none" strike="noStrike" kern="0" cap="none" spc="0" normalizeH="0" baseline="0" noProof="0" dirty="0" smtClean="0">
              <a:ln>
                <a:noFill/>
              </a:ln>
              <a:solidFill>
                <a:srgbClr val="003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srgbClr val="003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 James C.</a:t>
            </a:r>
            <a:r>
              <a:rPr kumimoji="0" lang="en-US" b="0" i="1" u="none" strike="noStrike" kern="0" cap="none" spc="0" normalizeH="0" noProof="0" dirty="0" smtClean="0">
                <a:ln>
                  <a:noFill/>
                </a:ln>
                <a:solidFill>
                  <a:srgbClr val="003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Lord II, AIA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b="0" i="1" u="none" strike="noStrike" kern="0" cap="none" spc="0" normalizeH="0" noProof="0" dirty="0" smtClean="0">
                <a:ln>
                  <a:noFill/>
                </a:ln>
                <a:solidFill>
                  <a:srgbClr val="003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KGA Architecture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000" b="0" i="1" u="none" strike="noStrike" kern="0" cap="none" spc="0" normalizeH="0" baseline="0" noProof="0" dirty="0" smtClean="0">
              <a:ln>
                <a:noFill/>
              </a:ln>
              <a:solidFill>
                <a:srgbClr val="003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srgbClr val="003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 Vernon Harkins, P.E.</a:t>
            </a:r>
            <a:endParaRPr lang="en-US" i="1" kern="0" noProof="0" dirty="0" smtClean="0">
              <a:solidFill>
                <a:srgbClr val="003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i="1" kern="0" dirty="0" smtClean="0">
                <a:solidFill>
                  <a:srgbClr val="003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L.R. Nelson Consulting Engineers, Inc.</a:t>
            </a:r>
            <a:endParaRPr kumimoji="0" lang="en-US" b="0" i="1" u="none" strike="noStrike" kern="0" cap="none" spc="0" normalizeH="0" baseline="0" noProof="0" dirty="0" smtClean="0">
              <a:ln>
                <a:noFill/>
              </a:ln>
              <a:solidFill>
                <a:srgbClr val="003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000" b="0" i="1" u="none" strike="noStrike" kern="0" cap="none" spc="0" normalizeH="0" baseline="0" noProof="0" dirty="0" smtClean="0">
              <a:ln>
                <a:noFill/>
              </a:ln>
              <a:solidFill>
                <a:srgbClr val="003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srgbClr val="003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 Frank C. Giordano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srgbClr val="003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Director, CCSD Transportation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000" b="0" i="1" u="none" strike="noStrike" kern="0" cap="none" spc="0" normalizeH="0" baseline="0" noProof="0" dirty="0" smtClean="0">
              <a:ln>
                <a:noFill/>
              </a:ln>
              <a:solidFill>
                <a:srgbClr val="003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0" hangingPunct="0">
              <a:spcBef>
                <a:spcPct val="20000"/>
              </a:spcBef>
              <a:defRPr/>
            </a:pP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srgbClr val="003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 Linda</a:t>
            </a:r>
            <a:r>
              <a:rPr kumimoji="0" lang="en-US" b="0" i="1" u="none" strike="noStrike" kern="0" cap="none" spc="0" normalizeH="0" noProof="0" dirty="0" smtClean="0">
                <a:ln>
                  <a:noFill/>
                </a:ln>
                <a:solidFill>
                  <a:srgbClr val="003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K. Perri</a:t>
            </a:r>
          </a:p>
          <a:p>
            <a:pPr marL="342900" lvl="0" indent="-342900" eaLnBrk="0" hangingPunct="0">
              <a:spcBef>
                <a:spcPct val="20000"/>
              </a:spcBef>
              <a:defRPr/>
            </a:pPr>
            <a:r>
              <a:rPr lang="en-US" i="1" kern="0" dirty="0" smtClean="0">
                <a:solidFill>
                  <a:srgbClr val="003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Director, CCSD Real Property Management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12800" y="3077940"/>
            <a:ext cx="7514559" cy="685800"/>
          </a:xfrm>
        </p:spPr>
        <p:txBody>
          <a:bodyPr/>
          <a:lstStyle/>
          <a:p>
            <a:pPr eaLnBrk="1" hangingPunct="1"/>
            <a:r>
              <a:rPr lang="en-US" sz="7200" dirty="0" smtClean="0">
                <a:solidFill>
                  <a:srgbClr val="FFC000"/>
                </a:solidFill>
              </a:rPr>
              <a:t>Questions ?</a:t>
            </a:r>
            <a:r>
              <a:rPr lang="en-US" sz="7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7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7200" dirty="0" smtClean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4814534"/>
            <a:ext cx="9144000" cy="1491126"/>
          </a:xfrm>
          <a:prstGeom prst="rect">
            <a:avLst/>
          </a:prstGeom>
          <a:solidFill>
            <a:srgbClr val="3167D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gray">
          <a:xfrm>
            <a:off x="-4763" y="0"/>
            <a:ext cx="9148763" cy="5157788"/>
          </a:xfrm>
          <a:prstGeom prst="rect">
            <a:avLst/>
          </a:prstGeom>
          <a:solidFill>
            <a:schemeClr val="accent1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gray">
          <a:xfrm>
            <a:off x="1277921" y="-1"/>
            <a:ext cx="7361254" cy="555511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72549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gray">
          <a:xfrm>
            <a:off x="1276350" y="5403431"/>
            <a:ext cx="7867650" cy="217487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sp>
        <p:nvSpPr>
          <p:cNvPr id="15" name="Subtitle 5"/>
          <p:cNvSpPr txBox="1">
            <a:spLocks/>
          </p:cNvSpPr>
          <p:nvPr/>
        </p:nvSpPr>
        <p:spPr bwMode="gray">
          <a:xfrm>
            <a:off x="1394233" y="2179789"/>
            <a:ext cx="2500012" cy="357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Linda K.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Perri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smtClean="0">
                <a:solidFill>
                  <a:srgbClr val="FFC000"/>
                </a:solidFill>
                <a:latin typeface="Arial Narrow" pitchFamily="34" charset="0"/>
              </a:rPr>
              <a:t>Clark County School District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Director,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Real Property Management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lkperri@interact.ccsd.net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(702) 799-5214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9" name="Rectangle 5"/>
          <p:cNvSpPr txBox="1">
            <a:spLocks noChangeArrowheads="1"/>
          </p:cNvSpPr>
          <p:nvPr/>
        </p:nvSpPr>
        <p:spPr bwMode="gray">
          <a:xfrm>
            <a:off x="283435" y="449666"/>
            <a:ext cx="8496300" cy="58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Points of Contact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1" i="1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gray">
          <a:xfrm>
            <a:off x="304800" y="304799"/>
            <a:ext cx="8534400" cy="591682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sp>
        <p:nvSpPr>
          <p:cNvPr id="11" name="Subtitle 5"/>
          <p:cNvSpPr txBox="1">
            <a:spLocks/>
          </p:cNvSpPr>
          <p:nvPr/>
        </p:nvSpPr>
        <p:spPr bwMode="gray">
          <a:xfrm>
            <a:off x="5616983" y="2179789"/>
            <a:ext cx="2500012" cy="357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Frank C. Giordano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000" kern="0" dirty="0" smtClean="0">
                <a:solidFill>
                  <a:srgbClr val="FFC000"/>
                </a:solidFill>
                <a:latin typeface="Arial Narrow" pitchFamily="34" charset="0"/>
              </a:rPr>
              <a:t>Clark County School District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Director,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Transportation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fcgiordano@interact.ccsd.net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(702) 799-6890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 txBox="1">
            <a:spLocks noChangeArrowheads="1"/>
          </p:cNvSpPr>
          <p:nvPr/>
        </p:nvSpPr>
        <p:spPr bwMode="gray">
          <a:xfrm>
            <a:off x="323850" y="1931224"/>
            <a:ext cx="8496300" cy="110725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152400" dist="889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800" b="1" i="1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2800" b="1" i="1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Land Acquisition Update</a:t>
            </a:r>
            <a:endParaRPr kumimoji="0" lang="en-US" sz="2800" b="1" i="1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ubtitle 7"/>
          <p:cNvSpPr>
            <a:spLocks noGrp="1"/>
          </p:cNvSpPr>
          <p:nvPr>
            <p:ph type="subTitle" idx="1"/>
          </p:nvPr>
        </p:nvSpPr>
        <p:spPr>
          <a:xfrm>
            <a:off x="3740150" y="3733800"/>
            <a:ext cx="4933950" cy="457200"/>
          </a:xfrm>
        </p:spPr>
        <p:txBody>
          <a:bodyPr/>
          <a:lstStyle/>
          <a:p>
            <a:r>
              <a:rPr lang="en-US" dirty="0" smtClean="0"/>
              <a:t>Linda Perri</a:t>
            </a:r>
            <a:endParaRPr lang="en-US" dirty="0"/>
          </a:p>
        </p:txBody>
      </p:sp>
      <p:grpSp>
        <p:nvGrpSpPr>
          <p:cNvPr id="2" name="Group 11"/>
          <p:cNvGrpSpPr/>
          <p:nvPr/>
        </p:nvGrpSpPr>
        <p:grpSpPr>
          <a:xfrm>
            <a:off x="0" y="0"/>
            <a:ext cx="9144000" cy="1625600"/>
            <a:chOff x="0" y="0"/>
            <a:chExt cx="9144000" cy="1625600"/>
          </a:xfrm>
        </p:grpSpPr>
        <p:pic>
          <p:nvPicPr>
            <p:cNvPr id="13" name="Picture 22" descr="People 183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90180" y="0"/>
              <a:ext cx="135382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 descr="school-bus-top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"/>
              <a:ext cx="2202885" cy="146685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LV Centennial Hills Zoning M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1063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8663" y="6294576"/>
            <a:ext cx="4364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+mj-lt"/>
                <a:cs typeface="Lucida Sans Unicode" pitchFamily="34" charset="0"/>
              </a:rPr>
              <a:t>NORTHWEST  SATELLITE  TRANSPORTATION  FACILITY</a:t>
            </a:r>
            <a:endParaRPr lang="en-US" sz="1200" b="1" dirty="0">
              <a:solidFill>
                <a:srgbClr val="000000"/>
              </a:solidFill>
              <a:latin typeface="+mj-lt"/>
              <a:cs typeface="Lucida Sans Unicode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6839" y="6513081"/>
            <a:ext cx="16610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003C8E"/>
                </a:solidFill>
                <a:latin typeface="Arial Narrow" pitchFamily="34" charset="0"/>
                <a:cs typeface="Lucida Sans Unicode" pitchFamily="34" charset="0"/>
              </a:rPr>
              <a:t>CENTENNIAL  HILLS  ZONING</a:t>
            </a:r>
            <a:endParaRPr lang="en-US" sz="1000" i="1" dirty="0">
              <a:solidFill>
                <a:srgbClr val="003C8E"/>
              </a:solidFill>
              <a:latin typeface="Arial Narrow" pitchFamily="34" charset="0"/>
              <a:cs typeface="Lucida Sans Unicode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3350" y="2667000"/>
            <a:ext cx="1860550" cy="1866900"/>
          </a:xfrm>
          <a:prstGeom prst="rect">
            <a:avLst/>
          </a:prstGeom>
          <a:noFill/>
          <a:ln w="50800">
            <a:solidFill>
              <a:srgbClr val="FF0000">
                <a:alpha val="5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429500" y="831850"/>
            <a:ext cx="1689100" cy="2590800"/>
            <a:chOff x="7429500" y="831850"/>
            <a:chExt cx="1689100" cy="2590800"/>
          </a:xfrm>
        </p:grpSpPr>
        <p:sp>
          <p:nvSpPr>
            <p:cNvPr id="11" name="Rectangle 10"/>
            <p:cNvSpPr/>
            <p:nvPr/>
          </p:nvSpPr>
          <p:spPr>
            <a:xfrm>
              <a:off x="7429500" y="831850"/>
              <a:ext cx="1689100" cy="215900"/>
            </a:xfrm>
            <a:prstGeom prst="rect">
              <a:avLst/>
            </a:prstGeom>
            <a:noFill/>
            <a:ln w="50800">
              <a:solidFill>
                <a:srgbClr val="FF0000">
                  <a:alpha val="5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429500" y="3206750"/>
              <a:ext cx="1689100" cy="215900"/>
            </a:xfrm>
            <a:prstGeom prst="rect">
              <a:avLst/>
            </a:prstGeom>
            <a:noFill/>
            <a:ln w="50800">
              <a:solidFill>
                <a:srgbClr val="FF0000">
                  <a:alpha val="5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2076450" y="4241800"/>
            <a:ext cx="533400" cy="539750"/>
          </a:xfrm>
          <a:prstGeom prst="rect">
            <a:avLst/>
          </a:prstGeom>
          <a:solidFill>
            <a:srgbClr val="FF0000">
              <a:alpha val="10000"/>
            </a:srgbClr>
          </a:solidFill>
          <a:ln w="50800">
            <a:solidFill>
              <a:srgbClr val="FF0000">
                <a:alpha val="5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0912636_FI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003" y="-662398"/>
            <a:ext cx="9642764" cy="6966065"/>
          </a:xfrm>
          <a:prstGeom prst="rect">
            <a:avLst/>
          </a:prstGeom>
        </p:spPr>
      </p:pic>
      <p:grpSp>
        <p:nvGrpSpPr>
          <p:cNvPr id="96" name="Group 95"/>
          <p:cNvGrpSpPr/>
          <p:nvPr/>
        </p:nvGrpSpPr>
        <p:grpSpPr>
          <a:xfrm>
            <a:off x="-204716" y="-847725"/>
            <a:ext cx="10037929" cy="7296292"/>
            <a:chOff x="-204716" y="-847725"/>
            <a:chExt cx="10037929" cy="7296292"/>
          </a:xfrm>
        </p:grpSpPr>
        <p:sp>
          <p:nvSpPr>
            <p:cNvPr id="97" name="Freeform 96"/>
            <p:cNvSpPr/>
            <p:nvPr/>
          </p:nvSpPr>
          <p:spPr bwMode="auto">
            <a:xfrm>
              <a:off x="2408830" y="5957248"/>
              <a:ext cx="2599899" cy="491319"/>
            </a:xfrm>
            <a:custGeom>
              <a:avLst/>
              <a:gdLst>
                <a:gd name="connsiteX0" fmla="*/ 40943 w 2599899"/>
                <a:gd name="connsiteY0" fmla="*/ 6824 h 491319"/>
                <a:gd name="connsiteX1" fmla="*/ 0 w 2599899"/>
                <a:gd name="connsiteY1" fmla="*/ 491319 h 491319"/>
                <a:gd name="connsiteX2" fmla="*/ 2599899 w 2599899"/>
                <a:gd name="connsiteY2" fmla="*/ 484495 h 491319"/>
                <a:gd name="connsiteX3" fmla="*/ 2593075 w 2599899"/>
                <a:gd name="connsiteY3" fmla="*/ 0 h 491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9899" h="491319">
                  <a:moveTo>
                    <a:pt x="40943" y="6824"/>
                  </a:moveTo>
                  <a:lnTo>
                    <a:pt x="0" y="491319"/>
                  </a:lnTo>
                  <a:lnTo>
                    <a:pt x="2599899" y="484495"/>
                  </a:lnTo>
                  <a:cubicBezTo>
                    <a:pt x="2597624" y="322997"/>
                    <a:pt x="2595350" y="161498"/>
                    <a:pt x="2593075" y="0"/>
                  </a:cubicBezTo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grpSp>
          <p:nvGrpSpPr>
            <p:cNvPr id="98" name="Group 81"/>
            <p:cNvGrpSpPr/>
            <p:nvPr/>
          </p:nvGrpSpPr>
          <p:grpSpPr>
            <a:xfrm>
              <a:off x="-204716" y="-847725"/>
              <a:ext cx="10037929" cy="7296292"/>
              <a:chOff x="-204716" y="-847725"/>
              <a:chExt cx="10037929" cy="7296292"/>
            </a:xfrm>
          </p:grpSpPr>
          <p:sp>
            <p:nvSpPr>
              <p:cNvPr id="99" name="Freeform 98"/>
              <p:cNvSpPr/>
              <p:nvPr/>
            </p:nvSpPr>
            <p:spPr>
              <a:xfrm>
                <a:off x="2729553" y="-327545"/>
                <a:ext cx="334370" cy="641444"/>
              </a:xfrm>
              <a:custGeom>
                <a:avLst/>
                <a:gdLst>
                  <a:gd name="connsiteX0" fmla="*/ 0 w 334370"/>
                  <a:gd name="connsiteY0" fmla="*/ 0 h 641444"/>
                  <a:gd name="connsiteX1" fmla="*/ 6823 w 334370"/>
                  <a:gd name="connsiteY1" fmla="*/ 641444 h 641444"/>
                  <a:gd name="connsiteX2" fmla="*/ 334370 w 334370"/>
                  <a:gd name="connsiteY2" fmla="*/ 627797 h 641444"/>
                  <a:gd name="connsiteX3" fmla="*/ 327546 w 334370"/>
                  <a:gd name="connsiteY3" fmla="*/ 0 h 641444"/>
                  <a:gd name="connsiteX4" fmla="*/ 0 w 334370"/>
                  <a:gd name="connsiteY4" fmla="*/ 0 h 641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370" h="641444">
                    <a:moveTo>
                      <a:pt x="0" y="0"/>
                    </a:moveTo>
                    <a:cubicBezTo>
                      <a:pt x="2274" y="213815"/>
                      <a:pt x="4549" y="427629"/>
                      <a:pt x="6823" y="641444"/>
                    </a:cubicBezTo>
                    <a:lnTo>
                      <a:pt x="334370" y="627797"/>
                    </a:lnTo>
                    <a:cubicBezTo>
                      <a:pt x="332095" y="418531"/>
                      <a:pt x="329821" y="209266"/>
                      <a:pt x="32754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>
                  <a:alpha val="42000"/>
                </a:srgb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00" name="Group 80"/>
              <p:cNvGrpSpPr/>
              <p:nvPr/>
            </p:nvGrpSpPr>
            <p:grpSpPr>
              <a:xfrm>
                <a:off x="-204716" y="-847725"/>
                <a:ext cx="10037929" cy="7296292"/>
                <a:chOff x="-204716" y="-847725"/>
                <a:chExt cx="10037929" cy="7296292"/>
              </a:xfrm>
            </p:grpSpPr>
            <p:sp>
              <p:nvSpPr>
                <p:cNvPr id="101" name="Freeform 100"/>
                <p:cNvSpPr/>
                <p:nvPr/>
              </p:nvSpPr>
              <p:spPr>
                <a:xfrm>
                  <a:off x="2408830" y="-342615"/>
                  <a:ext cx="320722" cy="641444"/>
                </a:xfrm>
                <a:custGeom>
                  <a:avLst/>
                  <a:gdLst>
                    <a:gd name="connsiteX0" fmla="*/ 0 w 320722"/>
                    <a:gd name="connsiteY0" fmla="*/ 634621 h 641444"/>
                    <a:gd name="connsiteX1" fmla="*/ 6824 w 320722"/>
                    <a:gd name="connsiteY1" fmla="*/ 0 h 641444"/>
                    <a:gd name="connsiteX2" fmla="*/ 313898 w 320722"/>
                    <a:gd name="connsiteY2" fmla="*/ 0 h 641444"/>
                    <a:gd name="connsiteX3" fmla="*/ 320722 w 320722"/>
                    <a:gd name="connsiteY3" fmla="*/ 641444 h 641444"/>
                    <a:gd name="connsiteX4" fmla="*/ 0 w 320722"/>
                    <a:gd name="connsiteY4" fmla="*/ 634621 h 641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0722" h="641444">
                      <a:moveTo>
                        <a:pt x="0" y="634621"/>
                      </a:moveTo>
                      <a:cubicBezTo>
                        <a:pt x="2275" y="423081"/>
                        <a:pt x="4549" y="211540"/>
                        <a:pt x="6824" y="0"/>
                      </a:cubicBezTo>
                      <a:lnTo>
                        <a:pt x="313898" y="0"/>
                      </a:lnTo>
                      <a:cubicBezTo>
                        <a:pt x="316173" y="213815"/>
                        <a:pt x="318447" y="427629"/>
                        <a:pt x="320722" y="641444"/>
                      </a:cubicBezTo>
                      <a:lnTo>
                        <a:pt x="0" y="634621"/>
                      </a:lnTo>
                      <a:close/>
                    </a:path>
                  </a:pathLst>
                </a:custGeom>
                <a:solidFill>
                  <a:schemeClr val="tx1">
                    <a:lumMod val="20000"/>
                    <a:lumOff val="80000"/>
                    <a:alpha val="50000"/>
                  </a:schemeClr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2" name="Freeform 101"/>
                <p:cNvSpPr/>
                <p:nvPr/>
              </p:nvSpPr>
              <p:spPr bwMode="auto">
                <a:xfrm>
                  <a:off x="2743200" y="300251"/>
                  <a:ext cx="348018" cy="1255594"/>
                </a:xfrm>
                <a:custGeom>
                  <a:avLst/>
                  <a:gdLst>
                    <a:gd name="connsiteX0" fmla="*/ 13648 w 348018"/>
                    <a:gd name="connsiteY0" fmla="*/ 1248771 h 1255594"/>
                    <a:gd name="connsiteX1" fmla="*/ 0 w 348018"/>
                    <a:gd name="connsiteY1" fmla="*/ 0 h 1255594"/>
                    <a:gd name="connsiteX2" fmla="*/ 320723 w 348018"/>
                    <a:gd name="connsiteY2" fmla="*/ 0 h 1255594"/>
                    <a:gd name="connsiteX3" fmla="*/ 348018 w 348018"/>
                    <a:gd name="connsiteY3" fmla="*/ 1255594 h 1255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8018" h="1255594">
                      <a:moveTo>
                        <a:pt x="13648" y="1248771"/>
                      </a:moveTo>
                      <a:lnTo>
                        <a:pt x="0" y="0"/>
                      </a:lnTo>
                      <a:lnTo>
                        <a:pt x="320723" y="0"/>
                      </a:lnTo>
                      <a:lnTo>
                        <a:pt x="348018" y="1255594"/>
                      </a:lnTo>
                    </a:path>
                  </a:pathLst>
                </a:custGeom>
                <a:solidFill>
                  <a:schemeClr val="tx1">
                    <a:lumMod val="20000"/>
                    <a:lumOff val="80000"/>
                    <a:alpha val="5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</a:endParaRPr>
                </a:p>
              </p:txBody>
            </p:sp>
            <p:sp>
              <p:nvSpPr>
                <p:cNvPr id="103" name="Freeform 102"/>
                <p:cNvSpPr/>
                <p:nvPr/>
              </p:nvSpPr>
              <p:spPr>
                <a:xfrm>
                  <a:off x="-204716" y="-832513"/>
                  <a:ext cx="7799696" cy="7281080"/>
                </a:xfrm>
                <a:custGeom>
                  <a:avLst/>
                  <a:gdLst>
                    <a:gd name="connsiteX0" fmla="*/ 2620370 w 7799696"/>
                    <a:gd name="connsiteY0" fmla="*/ 7281080 h 7281080"/>
                    <a:gd name="connsiteX1" fmla="*/ 2668137 w 7799696"/>
                    <a:gd name="connsiteY1" fmla="*/ 6803409 h 7281080"/>
                    <a:gd name="connsiteX2" fmla="*/ 2654490 w 7799696"/>
                    <a:gd name="connsiteY2" fmla="*/ 5520519 h 7281080"/>
                    <a:gd name="connsiteX3" fmla="*/ 3937379 w 7799696"/>
                    <a:gd name="connsiteY3" fmla="*/ 5520519 h 7281080"/>
                    <a:gd name="connsiteX4" fmla="*/ 3930555 w 7799696"/>
                    <a:gd name="connsiteY4" fmla="*/ 4885898 h 7281080"/>
                    <a:gd name="connsiteX5" fmla="*/ 5206621 w 7799696"/>
                    <a:gd name="connsiteY5" fmla="*/ 4892722 h 7281080"/>
                    <a:gd name="connsiteX6" fmla="*/ 5206621 w 7799696"/>
                    <a:gd name="connsiteY6" fmla="*/ 5527343 h 7281080"/>
                    <a:gd name="connsiteX7" fmla="*/ 6503158 w 7799696"/>
                    <a:gd name="connsiteY7" fmla="*/ 5506871 h 7281080"/>
                    <a:gd name="connsiteX8" fmla="*/ 6482687 w 7799696"/>
                    <a:gd name="connsiteY8" fmla="*/ 4865426 h 7281080"/>
                    <a:gd name="connsiteX9" fmla="*/ 7799696 w 7799696"/>
                    <a:gd name="connsiteY9" fmla="*/ 4838131 h 7281080"/>
                    <a:gd name="connsiteX10" fmla="*/ 7799696 w 7799696"/>
                    <a:gd name="connsiteY10" fmla="*/ 1671850 h 7281080"/>
                    <a:gd name="connsiteX11" fmla="*/ 7444854 w 7799696"/>
                    <a:gd name="connsiteY11" fmla="*/ 1692322 h 7281080"/>
                    <a:gd name="connsiteX12" fmla="*/ 7465326 w 7799696"/>
                    <a:gd name="connsiteY12" fmla="*/ 2947916 h 7281080"/>
                    <a:gd name="connsiteX13" fmla="*/ 6823881 w 7799696"/>
                    <a:gd name="connsiteY13" fmla="*/ 2947916 h 7281080"/>
                    <a:gd name="connsiteX14" fmla="*/ 6810233 w 7799696"/>
                    <a:gd name="connsiteY14" fmla="*/ 1665026 h 7281080"/>
                    <a:gd name="connsiteX15" fmla="*/ 6482687 w 7799696"/>
                    <a:gd name="connsiteY15" fmla="*/ 1678674 h 7281080"/>
                    <a:gd name="connsiteX16" fmla="*/ 6482687 w 7799696"/>
                    <a:gd name="connsiteY16" fmla="*/ 2306471 h 7281080"/>
                    <a:gd name="connsiteX17" fmla="*/ 6161964 w 7799696"/>
                    <a:gd name="connsiteY17" fmla="*/ 2320119 h 7281080"/>
                    <a:gd name="connsiteX18" fmla="*/ 6148317 w 7799696"/>
                    <a:gd name="connsiteY18" fmla="*/ 1050877 h 7281080"/>
                    <a:gd name="connsiteX19" fmla="*/ 5199797 w 7799696"/>
                    <a:gd name="connsiteY19" fmla="*/ 1064525 h 7281080"/>
                    <a:gd name="connsiteX20" fmla="*/ 5199797 w 7799696"/>
                    <a:gd name="connsiteY20" fmla="*/ 409432 h 7281080"/>
                    <a:gd name="connsiteX21" fmla="*/ 4551529 w 7799696"/>
                    <a:gd name="connsiteY21" fmla="*/ 416256 h 7281080"/>
                    <a:gd name="connsiteX22" fmla="*/ 4544705 w 7799696"/>
                    <a:gd name="connsiteY22" fmla="*/ 0 h 7281080"/>
                    <a:gd name="connsiteX23" fmla="*/ 3589361 w 7799696"/>
                    <a:gd name="connsiteY23" fmla="*/ 13647 h 7281080"/>
                    <a:gd name="connsiteX24" fmla="*/ 3603009 w 7799696"/>
                    <a:gd name="connsiteY24" fmla="*/ 457200 h 7281080"/>
                    <a:gd name="connsiteX25" fmla="*/ 3923732 w 7799696"/>
                    <a:gd name="connsiteY25" fmla="*/ 450376 h 7281080"/>
                    <a:gd name="connsiteX26" fmla="*/ 3937379 w 7799696"/>
                    <a:gd name="connsiteY26" fmla="*/ 641444 h 7281080"/>
                    <a:gd name="connsiteX27" fmla="*/ 3964675 w 7799696"/>
                    <a:gd name="connsiteY27" fmla="*/ 1009934 h 7281080"/>
                    <a:gd name="connsiteX28" fmla="*/ 4019266 w 7799696"/>
                    <a:gd name="connsiteY28" fmla="*/ 1289713 h 7281080"/>
                    <a:gd name="connsiteX29" fmla="*/ 4094329 w 7799696"/>
                    <a:gd name="connsiteY29" fmla="*/ 1521725 h 7281080"/>
                    <a:gd name="connsiteX30" fmla="*/ 4258102 w 7799696"/>
                    <a:gd name="connsiteY30" fmla="*/ 1903862 h 7281080"/>
                    <a:gd name="connsiteX31" fmla="*/ 4455994 w 7799696"/>
                    <a:gd name="connsiteY31" fmla="*/ 2258704 h 7281080"/>
                    <a:gd name="connsiteX32" fmla="*/ 4626591 w 7799696"/>
                    <a:gd name="connsiteY32" fmla="*/ 2511188 h 7281080"/>
                    <a:gd name="connsiteX33" fmla="*/ 4804012 w 7799696"/>
                    <a:gd name="connsiteY33" fmla="*/ 2709080 h 7281080"/>
                    <a:gd name="connsiteX34" fmla="*/ 5001905 w 7799696"/>
                    <a:gd name="connsiteY34" fmla="*/ 2906973 h 7281080"/>
                    <a:gd name="connsiteX35" fmla="*/ 5227093 w 7799696"/>
                    <a:gd name="connsiteY35" fmla="*/ 3070746 h 7281080"/>
                    <a:gd name="connsiteX36" fmla="*/ 5513696 w 7799696"/>
                    <a:gd name="connsiteY36" fmla="*/ 3289110 h 7281080"/>
                    <a:gd name="connsiteX37" fmla="*/ 5752532 w 7799696"/>
                    <a:gd name="connsiteY37" fmla="*/ 3446059 h 7281080"/>
                    <a:gd name="connsiteX38" fmla="*/ 5957248 w 7799696"/>
                    <a:gd name="connsiteY38" fmla="*/ 3575713 h 7281080"/>
                    <a:gd name="connsiteX39" fmla="*/ 6066430 w 7799696"/>
                    <a:gd name="connsiteY39" fmla="*/ 3671247 h 7281080"/>
                    <a:gd name="connsiteX40" fmla="*/ 6182436 w 7799696"/>
                    <a:gd name="connsiteY40" fmla="*/ 3773606 h 7281080"/>
                    <a:gd name="connsiteX41" fmla="*/ 6339385 w 7799696"/>
                    <a:gd name="connsiteY41" fmla="*/ 3937379 h 7281080"/>
                    <a:gd name="connsiteX42" fmla="*/ 6475863 w 7799696"/>
                    <a:gd name="connsiteY42" fmla="*/ 4094328 h 7281080"/>
                    <a:gd name="connsiteX43" fmla="*/ 6544102 w 7799696"/>
                    <a:gd name="connsiteY43" fmla="*/ 4210334 h 7281080"/>
                    <a:gd name="connsiteX44" fmla="*/ 6550926 w 7799696"/>
                    <a:gd name="connsiteY44" fmla="*/ 4223982 h 7281080"/>
                    <a:gd name="connsiteX45" fmla="*/ 2661314 w 7799696"/>
                    <a:gd name="connsiteY45" fmla="*/ 4258101 h 7281080"/>
                    <a:gd name="connsiteX46" fmla="*/ 2634018 w 7799696"/>
                    <a:gd name="connsiteY46" fmla="*/ 1719617 h 7281080"/>
                    <a:gd name="connsiteX47" fmla="*/ 0 w 7799696"/>
                    <a:gd name="connsiteY47" fmla="*/ 1712794 h 7281080"/>
                    <a:gd name="connsiteX48" fmla="*/ 34120 w 7799696"/>
                    <a:gd name="connsiteY48" fmla="*/ 7281080 h 7281080"/>
                    <a:gd name="connsiteX49" fmla="*/ 2620370 w 7799696"/>
                    <a:gd name="connsiteY49" fmla="*/ 7281080 h 7281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799696" h="7281080">
                      <a:moveTo>
                        <a:pt x="2620370" y="7281080"/>
                      </a:moveTo>
                      <a:lnTo>
                        <a:pt x="2668137" y="6803409"/>
                      </a:lnTo>
                      <a:lnTo>
                        <a:pt x="2654490" y="5520519"/>
                      </a:lnTo>
                      <a:lnTo>
                        <a:pt x="3937379" y="5520519"/>
                      </a:lnTo>
                      <a:cubicBezTo>
                        <a:pt x="3935104" y="5308979"/>
                        <a:pt x="3932830" y="5097438"/>
                        <a:pt x="3930555" y="4885898"/>
                      </a:cubicBezTo>
                      <a:lnTo>
                        <a:pt x="5206621" y="4892722"/>
                      </a:lnTo>
                      <a:lnTo>
                        <a:pt x="5206621" y="5527343"/>
                      </a:lnTo>
                      <a:lnTo>
                        <a:pt x="6503158" y="5506871"/>
                      </a:lnTo>
                      <a:lnTo>
                        <a:pt x="6482687" y="4865426"/>
                      </a:lnTo>
                      <a:lnTo>
                        <a:pt x="7799696" y="4838131"/>
                      </a:lnTo>
                      <a:lnTo>
                        <a:pt x="7799696" y="1671850"/>
                      </a:lnTo>
                      <a:lnTo>
                        <a:pt x="7444854" y="1692322"/>
                      </a:lnTo>
                      <a:lnTo>
                        <a:pt x="7465326" y="2947916"/>
                      </a:lnTo>
                      <a:lnTo>
                        <a:pt x="6823881" y="2947916"/>
                      </a:lnTo>
                      <a:lnTo>
                        <a:pt x="6810233" y="1665026"/>
                      </a:lnTo>
                      <a:lnTo>
                        <a:pt x="6482687" y="1678674"/>
                      </a:lnTo>
                      <a:lnTo>
                        <a:pt x="6482687" y="2306471"/>
                      </a:lnTo>
                      <a:lnTo>
                        <a:pt x="6161964" y="2320119"/>
                      </a:lnTo>
                      <a:lnTo>
                        <a:pt x="6148317" y="1050877"/>
                      </a:lnTo>
                      <a:lnTo>
                        <a:pt x="5199797" y="1064525"/>
                      </a:lnTo>
                      <a:lnTo>
                        <a:pt x="5199797" y="409432"/>
                      </a:lnTo>
                      <a:lnTo>
                        <a:pt x="4551529" y="416256"/>
                      </a:lnTo>
                      <a:lnTo>
                        <a:pt x="4544705" y="0"/>
                      </a:lnTo>
                      <a:lnTo>
                        <a:pt x="3589361" y="13647"/>
                      </a:lnTo>
                      <a:lnTo>
                        <a:pt x="3603009" y="457200"/>
                      </a:lnTo>
                      <a:lnTo>
                        <a:pt x="3923732" y="450376"/>
                      </a:lnTo>
                      <a:lnTo>
                        <a:pt x="3937379" y="641444"/>
                      </a:lnTo>
                      <a:lnTo>
                        <a:pt x="3964675" y="1009934"/>
                      </a:lnTo>
                      <a:lnTo>
                        <a:pt x="4019266" y="1289713"/>
                      </a:lnTo>
                      <a:lnTo>
                        <a:pt x="4094329" y="1521725"/>
                      </a:lnTo>
                      <a:lnTo>
                        <a:pt x="4258102" y="1903862"/>
                      </a:lnTo>
                      <a:lnTo>
                        <a:pt x="4455994" y="2258704"/>
                      </a:lnTo>
                      <a:lnTo>
                        <a:pt x="4626591" y="2511188"/>
                      </a:lnTo>
                      <a:lnTo>
                        <a:pt x="4804012" y="2709080"/>
                      </a:lnTo>
                      <a:lnTo>
                        <a:pt x="5001905" y="2906973"/>
                      </a:lnTo>
                      <a:lnTo>
                        <a:pt x="5227093" y="3070746"/>
                      </a:lnTo>
                      <a:lnTo>
                        <a:pt x="5513696" y="3289110"/>
                      </a:lnTo>
                      <a:lnTo>
                        <a:pt x="5752532" y="3446059"/>
                      </a:lnTo>
                      <a:lnTo>
                        <a:pt x="5957248" y="3575713"/>
                      </a:lnTo>
                      <a:lnTo>
                        <a:pt x="6066430" y="3671247"/>
                      </a:lnTo>
                      <a:lnTo>
                        <a:pt x="6182436" y="3773606"/>
                      </a:lnTo>
                      <a:lnTo>
                        <a:pt x="6339385" y="3937379"/>
                      </a:lnTo>
                      <a:lnTo>
                        <a:pt x="6475863" y="4094328"/>
                      </a:lnTo>
                      <a:lnTo>
                        <a:pt x="6544102" y="4210334"/>
                      </a:lnTo>
                      <a:lnTo>
                        <a:pt x="6550926" y="4223982"/>
                      </a:lnTo>
                      <a:lnTo>
                        <a:pt x="2661314" y="4258101"/>
                      </a:lnTo>
                      <a:lnTo>
                        <a:pt x="2634018" y="1719617"/>
                      </a:lnTo>
                      <a:lnTo>
                        <a:pt x="0" y="1712794"/>
                      </a:lnTo>
                      <a:lnTo>
                        <a:pt x="34120" y="7281080"/>
                      </a:lnTo>
                      <a:lnTo>
                        <a:pt x="2620370" y="7281080"/>
                      </a:lnTo>
                      <a:close/>
                    </a:path>
                  </a:pathLst>
                </a:custGeom>
                <a:solidFill>
                  <a:srgbClr val="EACAE1">
                    <a:alpha val="50000"/>
                  </a:srgbClr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" name="Freeform 103"/>
                <p:cNvSpPr/>
                <p:nvPr/>
              </p:nvSpPr>
              <p:spPr>
                <a:xfrm>
                  <a:off x="4346813" y="-818865"/>
                  <a:ext cx="5486400" cy="7267432"/>
                </a:xfrm>
                <a:custGeom>
                  <a:avLst/>
                  <a:gdLst>
                    <a:gd name="connsiteX0" fmla="*/ 0 w 5486400"/>
                    <a:gd name="connsiteY0" fmla="*/ 0 h 7267432"/>
                    <a:gd name="connsiteX1" fmla="*/ 5486400 w 5486400"/>
                    <a:gd name="connsiteY1" fmla="*/ 20471 h 7267432"/>
                    <a:gd name="connsiteX2" fmla="*/ 5479576 w 5486400"/>
                    <a:gd name="connsiteY2" fmla="*/ 7267432 h 7267432"/>
                    <a:gd name="connsiteX3" fmla="*/ 4790364 w 5486400"/>
                    <a:gd name="connsiteY3" fmla="*/ 7267432 h 7267432"/>
                    <a:gd name="connsiteX4" fmla="*/ 4776716 w 5486400"/>
                    <a:gd name="connsiteY4" fmla="*/ 6100549 h 7267432"/>
                    <a:gd name="connsiteX5" fmla="*/ 3562065 w 5486400"/>
                    <a:gd name="connsiteY5" fmla="*/ 6100549 h 7267432"/>
                    <a:gd name="connsiteX6" fmla="*/ 3575713 w 5486400"/>
                    <a:gd name="connsiteY6" fmla="*/ 6755641 h 7267432"/>
                    <a:gd name="connsiteX7" fmla="*/ 3227695 w 5486400"/>
                    <a:gd name="connsiteY7" fmla="*/ 6748817 h 7267432"/>
                    <a:gd name="connsiteX8" fmla="*/ 3268638 w 5486400"/>
                    <a:gd name="connsiteY8" fmla="*/ 1658203 h 7267432"/>
                    <a:gd name="connsiteX9" fmla="*/ 2893325 w 5486400"/>
                    <a:gd name="connsiteY9" fmla="*/ 1671850 h 7267432"/>
                    <a:gd name="connsiteX10" fmla="*/ 2906973 w 5486400"/>
                    <a:gd name="connsiteY10" fmla="*/ 2947916 h 7267432"/>
                    <a:gd name="connsiteX11" fmla="*/ 2286000 w 5486400"/>
                    <a:gd name="connsiteY11" fmla="*/ 2954740 h 7267432"/>
                    <a:gd name="connsiteX12" fmla="*/ 2265528 w 5486400"/>
                    <a:gd name="connsiteY12" fmla="*/ 1685498 h 7267432"/>
                    <a:gd name="connsiteX13" fmla="*/ 1937982 w 5486400"/>
                    <a:gd name="connsiteY13" fmla="*/ 1685498 h 7267432"/>
                    <a:gd name="connsiteX14" fmla="*/ 1937982 w 5486400"/>
                    <a:gd name="connsiteY14" fmla="*/ 2306471 h 7267432"/>
                    <a:gd name="connsiteX15" fmla="*/ 1624083 w 5486400"/>
                    <a:gd name="connsiteY15" fmla="*/ 2299647 h 7267432"/>
                    <a:gd name="connsiteX16" fmla="*/ 1603612 w 5486400"/>
                    <a:gd name="connsiteY16" fmla="*/ 1050877 h 7267432"/>
                    <a:gd name="connsiteX17" fmla="*/ 648268 w 5486400"/>
                    <a:gd name="connsiteY17" fmla="*/ 1057701 h 7267432"/>
                    <a:gd name="connsiteX18" fmla="*/ 648268 w 5486400"/>
                    <a:gd name="connsiteY18" fmla="*/ 416256 h 7267432"/>
                    <a:gd name="connsiteX19" fmla="*/ 6824 w 5486400"/>
                    <a:gd name="connsiteY19" fmla="*/ 416256 h 7267432"/>
                    <a:gd name="connsiteX20" fmla="*/ 0 w 5486400"/>
                    <a:gd name="connsiteY20" fmla="*/ 0 h 7267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486400" h="7267432">
                      <a:moveTo>
                        <a:pt x="0" y="0"/>
                      </a:moveTo>
                      <a:lnTo>
                        <a:pt x="5486400" y="20471"/>
                      </a:lnTo>
                      <a:cubicBezTo>
                        <a:pt x="5484125" y="2436125"/>
                        <a:pt x="5481851" y="4851778"/>
                        <a:pt x="5479576" y="7267432"/>
                      </a:cubicBezTo>
                      <a:lnTo>
                        <a:pt x="4790364" y="7267432"/>
                      </a:lnTo>
                      <a:lnTo>
                        <a:pt x="4776716" y="6100549"/>
                      </a:lnTo>
                      <a:lnTo>
                        <a:pt x="3562065" y="6100549"/>
                      </a:lnTo>
                      <a:lnTo>
                        <a:pt x="3575713" y="6755641"/>
                      </a:lnTo>
                      <a:lnTo>
                        <a:pt x="3227695" y="6748817"/>
                      </a:lnTo>
                      <a:lnTo>
                        <a:pt x="3268638" y="1658203"/>
                      </a:lnTo>
                      <a:lnTo>
                        <a:pt x="2893325" y="1671850"/>
                      </a:lnTo>
                      <a:lnTo>
                        <a:pt x="2906973" y="2947916"/>
                      </a:lnTo>
                      <a:lnTo>
                        <a:pt x="2286000" y="2954740"/>
                      </a:lnTo>
                      <a:lnTo>
                        <a:pt x="2265528" y="1685498"/>
                      </a:lnTo>
                      <a:lnTo>
                        <a:pt x="1937982" y="1685498"/>
                      </a:lnTo>
                      <a:lnTo>
                        <a:pt x="1937982" y="2306471"/>
                      </a:lnTo>
                      <a:lnTo>
                        <a:pt x="1624083" y="2299647"/>
                      </a:lnTo>
                      <a:lnTo>
                        <a:pt x="1603612" y="1050877"/>
                      </a:lnTo>
                      <a:lnTo>
                        <a:pt x="648268" y="1057701"/>
                      </a:lnTo>
                      <a:lnTo>
                        <a:pt x="648268" y="416256"/>
                      </a:lnTo>
                      <a:lnTo>
                        <a:pt x="6824" y="4162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97C3">
                    <a:alpha val="49804"/>
                  </a:srgbClr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5" name="Freeform 104"/>
                <p:cNvSpPr/>
                <p:nvPr/>
              </p:nvSpPr>
              <p:spPr bwMode="auto">
                <a:xfrm>
                  <a:off x="4326340" y="245660"/>
                  <a:ext cx="368490" cy="614149"/>
                </a:xfrm>
                <a:custGeom>
                  <a:avLst/>
                  <a:gdLst>
                    <a:gd name="connsiteX0" fmla="*/ 0 w 368490"/>
                    <a:gd name="connsiteY0" fmla="*/ 6824 h 614149"/>
                    <a:gd name="connsiteX1" fmla="*/ 13648 w 368490"/>
                    <a:gd name="connsiteY1" fmla="*/ 614149 h 614149"/>
                    <a:gd name="connsiteX2" fmla="*/ 368490 w 368490"/>
                    <a:gd name="connsiteY2" fmla="*/ 614149 h 614149"/>
                    <a:gd name="connsiteX3" fmla="*/ 348018 w 368490"/>
                    <a:gd name="connsiteY3" fmla="*/ 0 h 614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8490" h="614149">
                      <a:moveTo>
                        <a:pt x="0" y="6824"/>
                      </a:moveTo>
                      <a:lnTo>
                        <a:pt x="13648" y="614149"/>
                      </a:lnTo>
                      <a:lnTo>
                        <a:pt x="368490" y="614149"/>
                      </a:lnTo>
                      <a:lnTo>
                        <a:pt x="348018" y="0"/>
                      </a:lnTo>
                    </a:path>
                  </a:pathLst>
                </a:custGeom>
                <a:solidFill>
                  <a:srgbClr val="D597C3">
                    <a:alpha val="49804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</a:endParaRPr>
                </a:p>
              </p:txBody>
            </p:sp>
            <p:sp>
              <p:nvSpPr>
                <p:cNvPr id="106" name="Freeform 105"/>
                <p:cNvSpPr/>
                <p:nvPr/>
              </p:nvSpPr>
              <p:spPr bwMode="auto">
                <a:xfrm>
                  <a:off x="5270311" y="875732"/>
                  <a:ext cx="368490" cy="614149"/>
                </a:xfrm>
                <a:custGeom>
                  <a:avLst/>
                  <a:gdLst>
                    <a:gd name="connsiteX0" fmla="*/ 0 w 368490"/>
                    <a:gd name="connsiteY0" fmla="*/ 6824 h 614149"/>
                    <a:gd name="connsiteX1" fmla="*/ 13648 w 368490"/>
                    <a:gd name="connsiteY1" fmla="*/ 614149 h 614149"/>
                    <a:gd name="connsiteX2" fmla="*/ 368490 w 368490"/>
                    <a:gd name="connsiteY2" fmla="*/ 614149 h 614149"/>
                    <a:gd name="connsiteX3" fmla="*/ 348018 w 368490"/>
                    <a:gd name="connsiteY3" fmla="*/ 0 h 614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8490" h="614149">
                      <a:moveTo>
                        <a:pt x="0" y="6824"/>
                      </a:moveTo>
                      <a:lnTo>
                        <a:pt x="13648" y="614149"/>
                      </a:lnTo>
                      <a:lnTo>
                        <a:pt x="368490" y="614149"/>
                      </a:lnTo>
                      <a:lnTo>
                        <a:pt x="348018" y="0"/>
                      </a:lnTo>
                    </a:path>
                  </a:pathLst>
                </a:custGeom>
                <a:solidFill>
                  <a:srgbClr val="D597C3">
                    <a:alpha val="49804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</a:endParaRPr>
                </a:p>
              </p:txBody>
            </p:sp>
            <p:grpSp>
              <p:nvGrpSpPr>
                <p:cNvPr id="107" name="Group 79"/>
                <p:cNvGrpSpPr/>
                <p:nvPr/>
              </p:nvGrpSpPr>
              <p:grpSpPr>
                <a:xfrm>
                  <a:off x="2444750" y="-361950"/>
                  <a:ext cx="5092700" cy="6324600"/>
                  <a:chOff x="2444750" y="-361950"/>
                  <a:chExt cx="5092700" cy="6324600"/>
                </a:xfrm>
              </p:grpSpPr>
              <p:sp>
                <p:nvSpPr>
                  <p:cNvPr id="111" name="Freeform 110"/>
                  <p:cNvSpPr/>
                  <p:nvPr/>
                </p:nvSpPr>
                <p:spPr>
                  <a:xfrm>
                    <a:off x="2444750" y="285750"/>
                    <a:ext cx="330200" cy="1911350"/>
                  </a:xfrm>
                  <a:custGeom>
                    <a:avLst/>
                    <a:gdLst>
                      <a:gd name="connsiteX0" fmla="*/ 0 w 330200"/>
                      <a:gd name="connsiteY0" fmla="*/ 6350 h 1911350"/>
                      <a:gd name="connsiteX1" fmla="*/ 12700 w 330200"/>
                      <a:gd name="connsiteY1" fmla="*/ 1905000 h 1911350"/>
                      <a:gd name="connsiteX2" fmla="*/ 330200 w 330200"/>
                      <a:gd name="connsiteY2" fmla="*/ 1911350 h 1911350"/>
                      <a:gd name="connsiteX3" fmla="*/ 317500 w 330200"/>
                      <a:gd name="connsiteY3" fmla="*/ 0 h 1911350"/>
                      <a:gd name="connsiteX4" fmla="*/ 0 w 330200"/>
                      <a:gd name="connsiteY4" fmla="*/ 6350 h 19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200" h="1911350">
                        <a:moveTo>
                          <a:pt x="0" y="6350"/>
                        </a:moveTo>
                        <a:cubicBezTo>
                          <a:pt x="4233" y="639233"/>
                          <a:pt x="8467" y="1272117"/>
                          <a:pt x="12700" y="1905000"/>
                        </a:cubicBezTo>
                        <a:lnTo>
                          <a:pt x="330200" y="1911350"/>
                        </a:lnTo>
                        <a:cubicBezTo>
                          <a:pt x="325967" y="1274233"/>
                          <a:pt x="321733" y="637117"/>
                          <a:pt x="317500" y="0"/>
                        </a:cubicBezTo>
                        <a:lnTo>
                          <a:pt x="0" y="6350"/>
                        </a:lnTo>
                        <a:close/>
                      </a:path>
                    </a:pathLst>
                  </a:custGeom>
                  <a:solidFill>
                    <a:srgbClr val="38A800">
                      <a:alpha val="40000"/>
                    </a:srgbClr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1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2" name="Freeform 111"/>
                  <p:cNvSpPr/>
                  <p:nvPr/>
                </p:nvSpPr>
                <p:spPr>
                  <a:xfrm>
                    <a:off x="3079750" y="1536700"/>
                    <a:ext cx="336550" cy="647700"/>
                  </a:xfrm>
                  <a:custGeom>
                    <a:avLst/>
                    <a:gdLst>
                      <a:gd name="connsiteX0" fmla="*/ 0 w 336550"/>
                      <a:gd name="connsiteY0" fmla="*/ 12700 h 647700"/>
                      <a:gd name="connsiteX1" fmla="*/ 12700 w 336550"/>
                      <a:gd name="connsiteY1" fmla="*/ 647700 h 647700"/>
                      <a:gd name="connsiteX2" fmla="*/ 336550 w 336550"/>
                      <a:gd name="connsiteY2" fmla="*/ 641350 h 647700"/>
                      <a:gd name="connsiteX3" fmla="*/ 330200 w 336550"/>
                      <a:gd name="connsiteY3" fmla="*/ 0 h 647700"/>
                      <a:gd name="connsiteX4" fmla="*/ 0 w 336550"/>
                      <a:gd name="connsiteY4" fmla="*/ 12700 h 647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6550" h="647700">
                        <a:moveTo>
                          <a:pt x="0" y="12700"/>
                        </a:moveTo>
                        <a:lnTo>
                          <a:pt x="12700" y="647700"/>
                        </a:lnTo>
                        <a:lnTo>
                          <a:pt x="336550" y="641350"/>
                        </a:lnTo>
                        <a:cubicBezTo>
                          <a:pt x="334433" y="427567"/>
                          <a:pt x="332317" y="213783"/>
                          <a:pt x="330200" y="0"/>
                        </a:cubicBezTo>
                        <a:lnTo>
                          <a:pt x="0" y="12700"/>
                        </a:lnTo>
                        <a:close/>
                      </a:path>
                    </a:pathLst>
                  </a:custGeom>
                  <a:solidFill>
                    <a:srgbClr val="38A800">
                      <a:alpha val="40000"/>
                    </a:srgbClr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1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3" name="Freeform 112"/>
                  <p:cNvSpPr/>
                  <p:nvPr/>
                </p:nvSpPr>
                <p:spPr>
                  <a:xfrm>
                    <a:off x="3054350" y="-361950"/>
                    <a:ext cx="901700" cy="1276350"/>
                  </a:xfrm>
                  <a:custGeom>
                    <a:avLst/>
                    <a:gdLst>
                      <a:gd name="connsiteX0" fmla="*/ 901700 w 901700"/>
                      <a:gd name="connsiteY0" fmla="*/ 1270000 h 1276350"/>
                      <a:gd name="connsiteX1" fmla="*/ 812800 w 901700"/>
                      <a:gd name="connsiteY1" fmla="*/ 1009650 h 1276350"/>
                      <a:gd name="connsiteX2" fmla="*/ 768350 w 901700"/>
                      <a:gd name="connsiteY2" fmla="*/ 812800 h 1276350"/>
                      <a:gd name="connsiteX3" fmla="*/ 736600 w 901700"/>
                      <a:gd name="connsiteY3" fmla="*/ 692150 h 1276350"/>
                      <a:gd name="connsiteX4" fmla="*/ 730250 w 901700"/>
                      <a:gd name="connsiteY4" fmla="*/ 622300 h 1276350"/>
                      <a:gd name="connsiteX5" fmla="*/ 717550 w 901700"/>
                      <a:gd name="connsiteY5" fmla="*/ 520700 h 1276350"/>
                      <a:gd name="connsiteX6" fmla="*/ 704850 w 901700"/>
                      <a:gd name="connsiteY6" fmla="*/ 368300 h 1276350"/>
                      <a:gd name="connsiteX7" fmla="*/ 692150 w 901700"/>
                      <a:gd name="connsiteY7" fmla="*/ 196850 h 1276350"/>
                      <a:gd name="connsiteX8" fmla="*/ 679450 w 901700"/>
                      <a:gd name="connsiteY8" fmla="*/ 50800 h 1276350"/>
                      <a:gd name="connsiteX9" fmla="*/ 679450 w 901700"/>
                      <a:gd name="connsiteY9" fmla="*/ 0 h 1276350"/>
                      <a:gd name="connsiteX10" fmla="*/ 0 w 901700"/>
                      <a:gd name="connsiteY10" fmla="*/ 19050 h 1276350"/>
                      <a:gd name="connsiteX11" fmla="*/ 19050 w 901700"/>
                      <a:gd name="connsiteY11" fmla="*/ 1276350 h 1276350"/>
                      <a:gd name="connsiteX12" fmla="*/ 901700 w 901700"/>
                      <a:gd name="connsiteY12" fmla="*/ 1270000 h 1276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01700" h="1276350">
                        <a:moveTo>
                          <a:pt x="901700" y="1270000"/>
                        </a:moveTo>
                        <a:lnTo>
                          <a:pt x="812800" y="1009650"/>
                        </a:lnTo>
                        <a:lnTo>
                          <a:pt x="768350" y="812800"/>
                        </a:lnTo>
                        <a:lnTo>
                          <a:pt x="736600" y="692150"/>
                        </a:lnTo>
                        <a:lnTo>
                          <a:pt x="730250" y="622300"/>
                        </a:lnTo>
                        <a:lnTo>
                          <a:pt x="717550" y="520700"/>
                        </a:lnTo>
                        <a:lnTo>
                          <a:pt x="704850" y="368300"/>
                        </a:lnTo>
                        <a:lnTo>
                          <a:pt x="692150" y="196850"/>
                        </a:lnTo>
                        <a:lnTo>
                          <a:pt x="679450" y="50800"/>
                        </a:lnTo>
                        <a:lnTo>
                          <a:pt x="679450" y="0"/>
                        </a:lnTo>
                        <a:lnTo>
                          <a:pt x="0" y="19050"/>
                        </a:lnTo>
                        <a:lnTo>
                          <a:pt x="19050" y="1276350"/>
                        </a:lnTo>
                        <a:lnTo>
                          <a:pt x="901700" y="1270000"/>
                        </a:lnTo>
                        <a:close/>
                      </a:path>
                    </a:pathLst>
                  </a:custGeom>
                  <a:solidFill>
                    <a:srgbClr val="38A800">
                      <a:alpha val="40000"/>
                    </a:srgbClr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1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4" name="Freeform 113"/>
                  <p:cNvSpPr/>
                  <p:nvPr/>
                </p:nvSpPr>
                <p:spPr>
                  <a:xfrm>
                    <a:off x="3714750" y="895350"/>
                    <a:ext cx="571500" cy="1282700"/>
                  </a:xfrm>
                  <a:custGeom>
                    <a:avLst/>
                    <a:gdLst>
                      <a:gd name="connsiteX0" fmla="*/ 0 w 571500"/>
                      <a:gd name="connsiteY0" fmla="*/ 19050 h 1282700"/>
                      <a:gd name="connsiteX1" fmla="*/ 6350 w 571500"/>
                      <a:gd name="connsiteY1" fmla="*/ 1282700 h 1282700"/>
                      <a:gd name="connsiteX2" fmla="*/ 342900 w 571500"/>
                      <a:gd name="connsiteY2" fmla="*/ 1270000 h 1282700"/>
                      <a:gd name="connsiteX3" fmla="*/ 336550 w 571500"/>
                      <a:gd name="connsiteY3" fmla="*/ 635000 h 1282700"/>
                      <a:gd name="connsiteX4" fmla="*/ 571500 w 571500"/>
                      <a:gd name="connsiteY4" fmla="*/ 628650 h 1282700"/>
                      <a:gd name="connsiteX5" fmla="*/ 501650 w 571500"/>
                      <a:gd name="connsiteY5" fmla="*/ 546100 h 1282700"/>
                      <a:gd name="connsiteX6" fmla="*/ 438150 w 571500"/>
                      <a:gd name="connsiteY6" fmla="*/ 457200 h 1282700"/>
                      <a:gd name="connsiteX7" fmla="*/ 381000 w 571500"/>
                      <a:gd name="connsiteY7" fmla="*/ 336550 h 1282700"/>
                      <a:gd name="connsiteX8" fmla="*/ 330200 w 571500"/>
                      <a:gd name="connsiteY8" fmla="*/ 222250 h 1282700"/>
                      <a:gd name="connsiteX9" fmla="*/ 285750 w 571500"/>
                      <a:gd name="connsiteY9" fmla="*/ 101600 h 1282700"/>
                      <a:gd name="connsiteX10" fmla="*/ 241300 w 571500"/>
                      <a:gd name="connsiteY10" fmla="*/ 0 h 1282700"/>
                      <a:gd name="connsiteX11" fmla="*/ 0 w 571500"/>
                      <a:gd name="connsiteY11" fmla="*/ 19050 h 1282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71500" h="1282700">
                        <a:moveTo>
                          <a:pt x="0" y="19050"/>
                        </a:moveTo>
                        <a:cubicBezTo>
                          <a:pt x="2117" y="440267"/>
                          <a:pt x="4233" y="861483"/>
                          <a:pt x="6350" y="1282700"/>
                        </a:cubicBezTo>
                        <a:lnTo>
                          <a:pt x="342900" y="1270000"/>
                        </a:lnTo>
                        <a:cubicBezTo>
                          <a:pt x="340783" y="1058333"/>
                          <a:pt x="338667" y="846667"/>
                          <a:pt x="336550" y="635000"/>
                        </a:cubicBezTo>
                        <a:lnTo>
                          <a:pt x="571500" y="628650"/>
                        </a:lnTo>
                        <a:lnTo>
                          <a:pt x="501650" y="546100"/>
                        </a:lnTo>
                        <a:lnTo>
                          <a:pt x="438150" y="457200"/>
                        </a:lnTo>
                        <a:lnTo>
                          <a:pt x="381000" y="336550"/>
                        </a:lnTo>
                        <a:lnTo>
                          <a:pt x="330200" y="222250"/>
                        </a:lnTo>
                        <a:lnTo>
                          <a:pt x="285750" y="101600"/>
                        </a:lnTo>
                        <a:lnTo>
                          <a:pt x="241300" y="0"/>
                        </a:lnTo>
                        <a:lnTo>
                          <a:pt x="0" y="19050"/>
                        </a:lnTo>
                        <a:close/>
                      </a:path>
                    </a:pathLst>
                  </a:custGeom>
                  <a:solidFill>
                    <a:srgbClr val="38A800">
                      <a:alpha val="40000"/>
                    </a:srgbClr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1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5" name="Freeform 114"/>
                  <p:cNvSpPr/>
                  <p:nvPr/>
                </p:nvSpPr>
                <p:spPr>
                  <a:xfrm>
                    <a:off x="4343400" y="1631950"/>
                    <a:ext cx="336550" cy="533400"/>
                  </a:xfrm>
                  <a:custGeom>
                    <a:avLst/>
                    <a:gdLst>
                      <a:gd name="connsiteX0" fmla="*/ 0 w 336550"/>
                      <a:gd name="connsiteY0" fmla="*/ 0 h 533400"/>
                      <a:gd name="connsiteX1" fmla="*/ 12700 w 336550"/>
                      <a:gd name="connsiteY1" fmla="*/ 533400 h 533400"/>
                      <a:gd name="connsiteX2" fmla="*/ 336550 w 336550"/>
                      <a:gd name="connsiteY2" fmla="*/ 533400 h 533400"/>
                      <a:gd name="connsiteX3" fmla="*/ 336550 w 336550"/>
                      <a:gd name="connsiteY3" fmla="*/ 342900 h 533400"/>
                      <a:gd name="connsiteX4" fmla="*/ 266700 w 336550"/>
                      <a:gd name="connsiteY4" fmla="*/ 279400 h 533400"/>
                      <a:gd name="connsiteX5" fmla="*/ 177800 w 336550"/>
                      <a:gd name="connsiteY5" fmla="*/ 184150 h 533400"/>
                      <a:gd name="connsiteX6" fmla="*/ 57150 w 336550"/>
                      <a:gd name="connsiteY6" fmla="*/ 69850 h 533400"/>
                      <a:gd name="connsiteX7" fmla="*/ 0 w 336550"/>
                      <a:gd name="connsiteY7" fmla="*/ 0 h 533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6550" h="533400">
                        <a:moveTo>
                          <a:pt x="0" y="0"/>
                        </a:moveTo>
                        <a:lnTo>
                          <a:pt x="12700" y="533400"/>
                        </a:lnTo>
                        <a:lnTo>
                          <a:pt x="336550" y="533400"/>
                        </a:lnTo>
                        <a:lnTo>
                          <a:pt x="336550" y="342900"/>
                        </a:lnTo>
                        <a:lnTo>
                          <a:pt x="266700" y="279400"/>
                        </a:lnTo>
                        <a:lnTo>
                          <a:pt x="177800" y="184150"/>
                        </a:lnTo>
                        <a:lnTo>
                          <a:pt x="57150" y="698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8A800">
                      <a:alpha val="40000"/>
                    </a:srgbClr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1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6" name="Freeform 115"/>
                  <p:cNvSpPr/>
                  <p:nvPr/>
                </p:nvSpPr>
                <p:spPr>
                  <a:xfrm>
                    <a:off x="2463800" y="4032250"/>
                    <a:ext cx="5073650" cy="1930400"/>
                  </a:xfrm>
                  <a:custGeom>
                    <a:avLst/>
                    <a:gdLst>
                      <a:gd name="connsiteX0" fmla="*/ 0 w 5073650"/>
                      <a:gd name="connsiteY0" fmla="*/ 641350 h 1930400"/>
                      <a:gd name="connsiteX1" fmla="*/ 6350 w 5073650"/>
                      <a:gd name="connsiteY1" fmla="*/ 1930400 h 1930400"/>
                      <a:gd name="connsiteX2" fmla="*/ 5073650 w 5073650"/>
                      <a:gd name="connsiteY2" fmla="*/ 1892300 h 1930400"/>
                      <a:gd name="connsiteX3" fmla="*/ 5073650 w 5073650"/>
                      <a:gd name="connsiteY3" fmla="*/ 1225550 h 1930400"/>
                      <a:gd name="connsiteX4" fmla="*/ 5073650 w 5073650"/>
                      <a:gd name="connsiteY4" fmla="*/ 977900 h 1930400"/>
                      <a:gd name="connsiteX5" fmla="*/ 5073650 w 5073650"/>
                      <a:gd name="connsiteY5" fmla="*/ 704850 h 1930400"/>
                      <a:gd name="connsiteX6" fmla="*/ 5073650 w 5073650"/>
                      <a:gd name="connsiteY6" fmla="*/ 482600 h 1930400"/>
                      <a:gd name="connsiteX7" fmla="*/ 5067300 w 5073650"/>
                      <a:gd name="connsiteY7" fmla="*/ 184150 h 1930400"/>
                      <a:gd name="connsiteX8" fmla="*/ 5073650 w 5073650"/>
                      <a:gd name="connsiteY8" fmla="*/ 0 h 1930400"/>
                      <a:gd name="connsiteX9" fmla="*/ 3790950 w 5073650"/>
                      <a:gd name="connsiteY9" fmla="*/ 12700 h 1930400"/>
                      <a:gd name="connsiteX10" fmla="*/ 3803650 w 5073650"/>
                      <a:gd name="connsiteY10" fmla="*/ 628650 h 1930400"/>
                      <a:gd name="connsiteX11" fmla="*/ 2527300 w 5073650"/>
                      <a:gd name="connsiteY11" fmla="*/ 635000 h 1930400"/>
                      <a:gd name="connsiteX12" fmla="*/ 2520950 w 5073650"/>
                      <a:gd name="connsiteY12" fmla="*/ 38100 h 1930400"/>
                      <a:gd name="connsiteX13" fmla="*/ 1257300 w 5073650"/>
                      <a:gd name="connsiteY13" fmla="*/ 31750 h 1930400"/>
                      <a:gd name="connsiteX14" fmla="*/ 1250950 w 5073650"/>
                      <a:gd name="connsiteY14" fmla="*/ 666750 h 1930400"/>
                      <a:gd name="connsiteX15" fmla="*/ 0 w 5073650"/>
                      <a:gd name="connsiteY15" fmla="*/ 641350 h 1930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5073650" h="1930400">
                        <a:moveTo>
                          <a:pt x="0" y="641350"/>
                        </a:moveTo>
                        <a:cubicBezTo>
                          <a:pt x="2117" y="1071033"/>
                          <a:pt x="4233" y="1500717"/>
                          <a:pt x="6350" y="1930400"/>
                        </a:cubicBezTo>
                        <a:lnTo>
                          <a:pt x="5073650" y="1892300"/>
                        </a:lnTo>
                        <a:lnTo>
                          <a:pt x="5073650" y="1225550"/>
                        </a:lnTo>
                        <a:lnTo>
                          <a:pt x="5073650" y="977900"/>
                        </a:lnTo>
                        <a:lnTo>
                          <a:pt x="5073650" y="704850"/>
                        </a:lnTo>
                        <a:lnTo>
                          <a:pt x="5073650" y="482600"/>
                        </a:lnTo>
                        <a:lnTo>
                          <a:pt x="5067300" y="184150"/>
                        </a:lnTo>
                        <a:lnTo>
                          <a:pt x="5073650" y="0"/>
                        </a:lnTo>
                        <a:lnTo>
                          <a:pt x="3790950" y="12700"/>
                        </a:lnTo>
                        <a:lnTo>
                          <a:pt x="3803650" y="628650"/>
                        </a:lnTo>
                        <a:lnTo>
                          <a:pt x="2527300" y="635000"/>
                        </a:lnTo>
                        <a:cubicBezTo>
                          <a:pt x="2525183" y="436033"/>
                          <a:pt x="2523067" y="237067"/>
                          <a:pt x="2520950" y="38100"/>
                        </a:cubicBezTo>
                        <a:lnTo>
                          <a:pt x="1257300" y="31750"/>
                        </a:lnTo>
                        <a:cubicBezTo>
                          <a:pt x="1255183" y="243417"/>
                          <a:pt x="1253067" y="455083"/>
                          <a:pt x="1250950" y="666750"/>
                        </a:cubicBezTo>
                        <a:lnTo>
                          <a:pt x="0" y="641350"/>
                        </a:lnTo>
                        <a:close/>
                      </a:path>
                    </a:pathLst>
                  </a:custGeom>
                  <a:solidFill>
                    <a:srgbClr val="38A800">
                      <a:alpha val="40000"/>
                    </a:srgbClr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1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7" name="Freeform 116"/>
                  <p:cNvSpPr/>
                  <p:nvPr/>
                </p:nvSpPr>
                <p:spPr>
                  <a:xfrm>
                    <a:off x="2444750" y="-361950"/>
                    <a:ext cx="641350" cy="1911350"/>
                  </a:xfrm>
                  <a:custGeom>
                    <a:avLst/>
                    <a:gdLst>
                      <a:gd name="connsiteX0" fmla="*/ 323850 w 641350"/>
                      <a:gd name="connsiteY0" fmla="*/ 1911350 h 1911350"/>
                      <a:gd name="connsiteX1" fmla="*/ 641350 w 641350"/>
                      <a:gd name="connsiteY1" fmla="*/ 1905000 h 1911350"/>
                      <a:gd name="connsiteX2" fmla="*/ 603250 w 641350"/>
                      <a:gd name="connsiteY2" fmla="*/ 0 h 1911350"/>
                      <a:gd name="connsiteX3" fmla="*/ 0 w 641350"/>
                      <a:gd name="connsiteY3" fmla="*/ 19050 h 1911350"/>
                      <a:gd name="connsiteX4" fmla="*/ 0 w 641350"/>
                      <a:gd name="connsiteY4" fmla="*/ 647700 h 1911350"/>
                      <a:gd name="connsiteX5" fmla="*/ 311150 w 641350"/>
                      <a:gd name="connsiteY5" fmla="*/ 647700 h 1911350"/>
                      <a:gd name="connsiteX6" fmla="*/ 323850 w 641350"/>
                      <a:gd name="connsiteY6" fmla="*/ 1911350 h 19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1350" h="1911350">
                        <a:moveTo>
                          <a:pt x="323850" y="1911350"/>
                        </a:moveTo>
                        <a:lnTo>
                          <a:pt x="641350" y="1905000"/>
                        </a:lnTo>
                        <a:lnTo>
                          <a:pt x="603250" y="0"/>
                        </a:lnTo>
                        <a:lnTo>
                          <a:pt x="0" y="19050"/>
                        </a:lnTo>
                        <a:lnTo>
                          <a:pt x="0" y="647700"/>
                        </a:lnTo>
                        <a:lnTo>
                          <a:pt x="311150" y="647700"/>
                        </a:lnTo>
                        <a:lnTo>
                          <a:pt x="323850" y="1911350"/>
                        </a:lnTo>
                        <a:close/>
                      </a:path>
                    </a:pathLst>
                  </a:custGeom>
                  <a:noFill/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1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8" name="Freeform 117"/>
                  <p:cNvSpPr/>
                  <p:nvPr/>
                </p:nvSpPr>
                <p:spPr>
                  <a:xfrm>
                    <a:off x="2451100" y="908050"/>
                    <a:ext cx="3898900" cy="2540000"/>
                  </a:xfrm>
                  <a:custGeom>
                    <a:avLst/>
                    <a:gdLst>
                      <a:gd name="connsiteX0" fmla="*/ 0 w 3898900"/>
                      <a:gd name="connsiteY0" fmla="*/ 2540000 h 2540000"/>
                      <a:gd name="connsiteX1" fmla="*/ 3898900 w 3898900"/>
                      <a:gd name="connsiteY1" fmla="*/ 2514600 h 2540000"/>
                      <a:gd name="connsiteX2" fmla="*/ 3816350 w 3898900"/>
                      <a:gd name="connsiteY2" fmla="*/ 2419350 h 2540000"/>
                      <a:gd name="connsiteX3" fmla="*/ 3714750 w 3898900"/>
                      <a:gd name="connsiteY3" fmla="*/ 2279650 h 2540000"/>
                      <a:gd name="connsiteX4" fmla="*/ 3625850 w 3898900"/>
                      <a:gd name="connsiteY4" fmla="*/ 2171700 h 2540000"/>
                      <a:gd name="connsiteX5" fmla="*/ 3536950 w 3898900"/>
                      <a:gd name="connsiteY5" fmla="*/ 2095500 h 2540000"/>
                      <a:gd name="connsiteX6" fmla="*/ 3460750 w 3898900"/>
                      <a:gd name="connsiteY6" fmla="*/ 2019300 h 2540000"/>
                      <a:gd name="connsiteX7" fmla="*/ 3346450 w 3898900"/>
                      <a:gd name="connsiteY7" fmla="*/ 1924050 h 2540000"/>
                      <a:gd name="connsiteX8" fmla="*/ 3155950 w 3898900"/>
                      <a:gd name="connsiteY8" fmla="*/ 1778000 h 2540000"/>
                      <a:gd name="connsiteX9" fmla="*/ 3028950 w 3898900"/>
                      <a:gd name="connsiteY9" fmla="*/ 1682750 h 2540000"/>
                      <a:gd name="connsiteX10" fmla="*/ 2851150 w 3898900"/>
                      <a:gd name="connsiteY10" fmla="*/ 1568450 h 2540000"/>
                      <a:gd name="connsiteX11" fmla="*/ 2749550 w 3898900"/>
                      <a:gd name="connsiteY11" fmla="*/ 1485900 h 2540000"/>
                      <a:gd name="connsiteX12" fmla="*/ 2622550 w 3898900"/>
                      <a:gd name="connsiteY12" fmla="*/ 1397000 h 2540000"/>
                      <a:gd name="connsiteX13" fmla="*/ 2495550 w 3898900"/>
                      <a:gd name="connsiteY13" fmla="*/ 1308100 h 2540000"/>
                      <a:gd name="connsiteX14" fmla="*/ 2349500 w 3898900"/>
                      <a:gd name="connsiteY14" fmla="*/ 1193800 h 2540000"/>
                      <a:gd name="connsiteX15" fmla="*/ 2273300 w 3898900"/>
                      <a:gd name="connsiteY15" fmla="*/ 1143000 h 2540000"/>
                      <a:gd name="connsiteX16" fmla="*/ 2222500 w 3898900"/>
                      <a:gd name="connsiteY16" fmla="*/ 1066800 h 2540000"/>
                      <a:gd name="connsiteX17" fmla="*/ 2222500 w 3898900"/>
                      <a:gd name="connsiteY17" fmla="*/ 1257300 h 2540000"/>
                      <a:gd name="connsiteX18" fmla="*/ 1905000 w 3898900"/>
                      <a:gd name="connsiteY18" fmla="*/ 1250950 h 2540000"/>
                      <a:gd name="connsiteX19" fmla="*/ 1892300 w 3898900"/>
                      <a:gd name="connsiteY19" fmla="*/ 723900 h 2540000"/>
                      <a:gd name="connsiteX20" fmla="*/ 1860550 w 3898900"/>
                      <a:gd name="connsiteY20" fmla="*/ 666750 h 2540000"/>
                      <a:gd name="connsiteX21" fmla="*/ 1822450 w 3898900"/>
                      <a:gd name="connsiteY21" fmla="*/ 615950 h 2540000"/>
                      <a:gd name="connsiteX22" fmla="*/ 1587500 w 3898900"/>
                      <a:gd name="connsiteY22" fmla="*/ 622300 h 2540000"/>
                      <a:gd name="connsiteX23" fmla="*/ 1600200 w 3898900"/>
                      <a:gd name="connsiteY23" fmla="*/ 1263650 h 2540000"/>
                      <a:gd name="connsiteX24" fmla="*/ 1263650 w 3898900"/>
                      <a:gd name="connsiteY24" fmla="*/ 1257300 h 2540000"/>
                      <a:gd name="connsiteX25" fmla="*/ 1270000 w 3898900"/>
                      <a:gd name="connsiteY25" fmla="*/ 0 h 2540000"/>
                      <a:gd name="connsiteX26" fmla="*/ 622300 w 3898900"/>
                      <a:gd name="connsiteY26" fmla="*/ 12700 h 2540000"/>
                      <a:gd name="connsiteX27" fmla="*/ 635000 w 3898900"/>
                      <a:gd name="connsiteY27" fmla="*/ 635000 h 2540000"/>
                      <a:gd name="connsiteX28" fmla="*/ 952500 w 3898900"/>
                      <a:gd name="connsiteY28" fmla="*/ 628650 h 2540000"/>
                      <a:gd name="connsiteX29" fmla="*/ 971550 w 3898900"/>
                      <a:gd name="connsiteY29" fmla="*/ 1276350 h 2540000"/>
                      <a:gd name="connsiteX30" fmla="*/ 641350 w 3898900"/>
                      <a:gd name="connsiteY30" fmla="*/ 1276350 h 2540000"/>
                      <a:gd name="connsiteX31" fmla="*/ 628650 w 3898900"/>
                      <a:gd name="connsiteY31" fmla="*/ 641350 h 2540000"/>
                      <a:gd name="connsiteX32" fmla="*/ 317500 w 3898900"/>
                      <a:gd name="connsiteY32" fmla="*/ 641350 h 2540000"/>
                      <a:gd name="connsiteX33" fmla="*/ 317500 w 3898900"/>
                      <a:gd name="connsiteY33" fmla="*/ 1282700 h 2540000"/>
                      <a:gd name="connsiteX34" fmla="*/ 12700 w 3898900"/>
                      <a:gd name="connsiteY34" fmla="*/ 1282700 h 2540000"/>
                      <a:gd name="connsiteX35" fmla="*/ 0 w 3898900"/>
                      <a:gd name="connsiteY35" fmla="*/ 2540000 h 254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3898900" h="2540000">
                        <a:moveTo>
                          <a:pt x="0" y="2540000"/>
                        </a:moveTo>
                        <a:lnTo>
                          <a:pt x="3898900" y="2514600"/>
                        </a:lnTo>
                        <a:lnTo>
                          <a:pt x="3816350" y="2419350"/>
                        </a:lnTo>
                        <a:lnTo>
                          <a:pt x="3714750" y="2279650"/>
                        </a:lnTo>
                        <a:lnTo>
                          <a:pt x="3625850" y="2171700"/>
                        </a:lnTo>
                        <a:lnTo>
                          <a:pt x="3536950" y="2095500"/>
                        </a:lnTo>
                        <a:lnTo>
                          <a:pt x="3460750" y="2019300"/>
                        </a:lnTo>
                        <a:lnTo>
                          <a:pt x="3346450" y="1924050"/>
                        </a:lnTo>
                        <a:lnTo>
                          <a:pt x="3155950" y="1778000"/>
                        </a:lnTo>
                        <a:lnTo>
                          <a:pt x="3028950" y="1682750"/>
                        </a:lnTo>
                        <a:lnTo>
                          <a:pt x="2851150" y="1568450"/>
                        </a:lnTo>
                        <a:lnTo>
                          <a:pt x="2749550" y="1485900"/>
                        </a:lnTo>
                        <a:lnTo>
                          <a:pt x="2622550" y="1397000"/>
                        </a:lnTo>
                        <a:lnTo>
                          <a:pt x="2495550" y="1308100"/>
                        </a:lnTo>
                        <a:lnTo>
                          <a:pt x="2349500" y="1193800"/>
                        </a:lnTo>
                        <a:lnTo>
                          <a:pt x="2273300" y="1143000"/>
                        </a:lnTo>
                        <a:lnTo>
                          <a:pt x="2222500" y="1066800"/>
                        </a:lnTo>
                        <a:lnTo>
                          <a:pt x="2222500" y="1257300"/>
                        </a:lnTo>
                        <a:lnTo>
                          <a:pt x="1905000" y="1250950"/>
                        </a:lnTo>
                        <a:lnTo>
                          <a:pt x="1892300" y="723900"/>
                        </a:lnTo>
                        <a:lnTo>
                          <a:pt x="1860550" y="666750"/>
                        </a:lnTo>
                        <a:lnTo>
                          <a:pt x="1822450" y="615950"/>
                        </a:lnTo>
                        <a:lnTo>
                          <a:pt x="1587500" y="622300"/>
                        </a:lnTo>
                        <a:lnTo>
                          <a:pt x="1600200" y="1263650"/>
                        </a:lnTo>
                        <a:lnTo>
                          <a:pt x="1263650" y="1257300"/>
                        </a:lnTo>
                        <a:cubicBezTo>
                          <a:pt x="1265767" y="838200"/>
                          <a:pt x="1267883" y="419100"/>
                          <a:pt x="1270000" y="0"/>
                        </a:cubicBezTo>
                        <a:lnTo>
                          <a:pt x="622300" y="12700"/>
                        </a:lnTo>
                        <a:lnTo>
                          <a:pt x="635000" y="635000"/>
                        </a:lnTo>
                        <a:lnTo>
                          <a:pt x="952500" y="628650"/>
                        </a:lnTo>
                        <a:lnTo>
                          <a:pt x="971550" y="1276350"/>
                        </a:lnTo>
                        <a:lnTo>
                          <a:pt x="641350" y="1276350"/>
                        </a:lnTo>
                        <a:lnTo>
                          <a:pt x="628650" y="641350"/>
                        </a:lnTo>
                        <a:lnTo>
                          <a:pt x="317500" y="641350"/>
                        </a:lnTo>
                        <a:lnTo>
                          <a:pt x="317500" y="1282700"/>
                        </a:lnTo>
                        <a:lnTo>
                          <a:pt x="12700" y="1282700"/>
                        </a:lnTo>
                        <a:lnTo>
                          <a:pt x="0" y="2540000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40000"/>
                      <a:lumOff val="60000"/>
                      <a:alpha val="40000"/>
                    </a:schemeClr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1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08" name="Freeform 107"/>
                <p:cNvSpPr/>
                <p:nvPr/>
              </p:nvSpPr>
              <p:spPr>
                <a:xfrm>
                  <a:off x="4988257" y="5923128"/>
                  <a:ext cx="2558955" cy="511791"/>
                </a:xfrm>
                <a:custGeom>
                  <a:avLst/>
                  <a:gdLst>
                    <a:gd name="connsiteX0" fmla="*/ 0 w 2558955"/>
                    <a:gd name="connsiteY0" fmla="*/ 40943 h 511791"/>
                    <a:gd name="connsiteX1" fmla="*/ 13648 w 2558955"/>
                    <a:gd name="connsiteY1" fmla="*/ 511791 h 511791"/>
                    <a:gd name="connsiteX2" fmla="*/ 2558955 w 2558955"/>
                    <a:gd name="connsiteY2" fmla="*/ 504967 h 511791"/>
                    <a:gd name="connsiteX3" fmla="*/ 2545307 w 2558955"/>
                    <a:gd name="connsiteY3" fmla="*/ 0 h 511791"/>
                    <a:gd name="connsiteX4" fmla="*/ 0 w 2558955"/>
                    <a:gd name="connsiteY4" fmla="*/ 40943 h 5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58955" h="511791">
                      <a:moveTo>
                        <a:pt x="0" y="40943"/>
                      </a:moveTo>
                      <a:lnTo>
                        <a:pt x="13648" y="511791"/>
                      </a:lnTo>
                      <a:lnTo>
                        <a:pt x="2558955" y="504967"/>
                      </a:lnTo>
                      <a:lnTo>
                        <a:pt x="2545307" y="0"/>
                      </a:lnTo>
                      <a:lnTo>
                        <a:pt x="0" y="40943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  <a:alpha val="50000"/>
                  </a:schemeClr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9" name="Freeform 108"/>
                <p:cNvSpPr/>
                <p:nvPr/>
              </p:nvSpPr>
              <p:spPr>
                <a:xfrm>
                  <a:off x="-174008" y="-847725"/>
                  <a:ext cx="2628900" cy="1733550"/>
                </a:xfrm>
                <a:custGeom>
                  <a:avLst/>
                  <a:gdLst>
                    <a:gd name="connsiteX0" fmla="*/ 2619375 w 2628900"/>
                    <a:gd name="connsiteY0" fmla="*/ 1733550 h 1733550"/>
                    <a:gd name="connsiteX1" fmla="*/ 0 w 2628900"/>
                    <a:gd name="connsiteY1" fmla="*/ 1733550 h 1733550"/>
                    <a:gd name="connsiteX2" fmla="*/ 0 w 2628900"/>
                    <a:gd name="connsiteY2" fmla="*/ 0 h 1733550"/>
                    <a:gd name="connsiteX3" fmla="*/ 2628900 w 2628900"/>
                    <a:gd name="connsiteY3" fmla="*/ 9525 h 1733550"/>
                    <a:gd name="connsiteX4" fmla="*/ 2619375 w 2628900"/>
                    <a:gd name="connsiteY4" fmla="*/ 1733550 h 1733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8900" h="1733550">
                      <a:moveTo>
                        <a:pt x="2619375" y="1733550"/>
                      </a:moveTo>
                      <a:lnTo>
                        <a:pt x="0" y="1733550"/>
                      </a:lnTo>
                      <a:lnTo>
                        <a:pt x="0" y="0"/>
                      </a:lnTo>
                      <a:lnTo>
                        <a:pt x="2628900" y="9525"/>
                      </a:lnTo>
                      <a:lnTo>
                        <a:pt x="2619375" y="1733550"/>
                      </a:lnTo>
                      <a:close/>
                    </a:path>
                  </a:pathLst>
                </a:custGeom>
                <a:solidFill>
                  <a:srgbClr val="00B0F0">
                    <a:alpha val="50000"/>
                  </a:srgbClr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0" name="Freeform 109"/>
                <p:cNvSpPr/>
                <p:nvPr/>
              </p:nvSpPr>
              <p:spPr bwMode="auto">
                <a:xfrm>
                  <a:off x="7540388" y="5254388"/>
                  <a:ext cx="1576317" cy="1187355"/>
                </a:xfrm>
                <a:custGeom>
                  <a:avLst/>
                  <a:gdLst>
                    <a:gd name="connsiteX0" fmla="*/ 0 w 1576317"/>
                    <a:gd name="connsiteY0" fmla="*/ 668740 h 1187355"/>
                    <a:gd name="connsiteX1" fmla="*/ 361666 w 1576317"/>
                    <a:gd name="connsiteY1" fmla="*/ 668740 h 1187355"/>
                    <a:gd name="connsiteX2" fmla="*/ 341194 w 1576317"/>
                    <a:gd name="connsiteY2" fmla="*/ 6824 h 1187355"/>
                    <a:gd name="connsiteX3" fmla="*/ 1555845 w 1576317"/>
                    <a:gd name="connsiteY3" fmla="*/ 0 h 1187355"/>
                    <a:gd name="connsiteX4" fmla="*/ 1576317 w 1576317"/>
                    <a:gd name="connsiteY4" fmla="*/ 1187355 h 1187355"/>
                    <a:gd name="connsiteX5" fmla="*/ 0 w 1576317"/>
                    <a:gd name="connsiteY5" fmla="*/ 1187355 h 1187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6317" h="1187355">
                      <a:moveTo>
                        <a:pt x="0" y="668740"/>
                      </a:moveTo>
                      <a:lnTo>
                        <a:pt x="361666" y="668740"/>
                      </a:lnTo>
                      <a:lnTo>
                        <a:pt x="341194" y="6824"/>
                      </a:lnTo>
                      <a:lnTo>
                        <a:pt x="1555845" y="0"/>
                      </a:lnTo>
                      <a:lnTo>
                        <a:pt x="1576317" y="1187355"/>
                      </a:lnTo>
                      <a:lnTo>
                        <a:pt x="0" y="1187355"/>
                      </a:lnTo>
                    </a:path>
                  </a:pathLst>
                </a:custGeom>
                <a:solidFill>
                  <a:srgbClr val="00B0F0">
                    <a:alpha val="50000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</a:endParaRPr>
                </a:p>
              </p:txBody>
            </p:sp>
          </p:grpSp>
        </p:grpSp>
      </p:grpSp>
      <p:sp>
        <p:nvSpPr>
          <p:cNvPr id="49" name="TextBox 48"/>
          <p:cNvSpPr txBox="1"/>
          <p:nvPr/>
        </p:nvSpPr>
        <p:spPr>
          <a:xfrm>
            <a:off x="978663" y="6294576"/>
            <a:ext cx="4364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+mj-lt"/>
                <a:cs typeface="Lucida Sans Unicode" pitchFamily="34" charset="0"/>
              </a:rPr>
              <a:t>NORTHWEST  SATELLITE  TRANSPORTATION  FACILITY</a:t>
            </a:r>
            <a:endParaRPr lang="en-US" sz="1200" b="1" dirty="0">
              <a:solidFill>
                <a:srgbClr val="000000"/>
              </a:solidFill>
              <a:latin typeface="+mj-lt"/>
              <a:cs typeface="Lucida Sans Unicode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76839" y="6513081"/>
            <a:ext cx="14542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003C8E"/>
                </a:solidFill>
                <a:latin typeface="Arial Narrow" pitchFamily="34" charset="0"/>
                <a:cs typeface="Lucida Sans Unicode" pitchFamily="34" charset="0"/>
              </a:rPr>
              <a:t>CURRENT  AERIAL  VIEW</a:t>
            </a:r>
            <a:endParaRPr lang="en-US" sz="1000" i="1" dirty="0">
              <a:solidFill>
                <a:srgbClr val="003C8E"/>
              </a:solidFill>
              <a:latin typeface="Arial Narrow" pitchFamily="34" charset="0"/>
              <a:cs typeface="Lucida Sans Unicode" pitchFamily="34" charset="0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4796688" y="-186149"/>
            <a:ext cx="4609533" cy="6153151"/>
            <a:chOff x="4796688" y="-186149"/>
            <a:chExt cx="4609533" cy="6153151"/>
          </a:xfrm>
        </p:grpSpPr>
        <p:sp>
          <p:nvSpPr>
            <p:cNvPr id="120" name="Title 1"/>
            <p:cNvSpPr txBox="1">
              <a:spLocks/>
            </p:cNvSpPr>
            <p:nvPr/>
          </p:nvSpPr>
          <p:spPr bwMode="gray">
            <a:xfrm>
              <a:off x="5254457" y="594902"/>
              <a:ext cx="1179966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63500" dist="63500" dir="2700000" algn="tl">
                      <a:srgbClr val="14145F">
                        <a:alpha val="74902"/>
                      </a:srgbClr>
                    </a:outerShdw>
                  </a:effectLst>
                  <a:uLnTx/>
                  <a:uFillTx/>
                  <a:latin typeface="+mj-lt"/>
                  <a:ea typeface="+mj-ea"/>
                  <a:cs typeface="+mj-cs"/>
                </a:rPr>
                <a:t>ANN ROAD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63500" dist="63500" dir="2700000" algn="tl">
                    <a:srgbClr val="14145F">
                      <a:alpha val="74902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21" name="Title 1"/>
            <p:cNvSpPr txBox="1">
              <a:spLocks/>
            </p:cNvSpPr>
            <p:nvPr/>
          </p:nvSpPr>
          <p:spPr bwMode="gray">
            <a:xfrm rot="1683957">
              <a:off x="5997406" y="2318927"/>
              <a:ext cx="1179966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63500" dist="63500" dir="2700000" algn="tl">
                      <a:srgbClr val="14145F">
                        <a:alpha val="74902"/>
                      </a:srgbClr>
                    </a:outerShdw>
                  </a:effectLst>
                  <a:uLnTx/>
                  <a:uFillTx/>
                  <a:latin typeface="+mj-lt"/>
                  <a:ea typeface="+mj-ea"/>
                  <a:cs typeface="+mj-cs"/>
                </a:rPr>
                <a:t>215  BELTWAY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63500" dist="63500" dir="2700000" algn="tl">
                    <a:srgbClr val="14145F">
                      <a:alpha val="74902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22" name="Title 1"/>
            <p:cNvSpPr txBox="1">
              <a:spLocks/>
            </p:cNvSpPr>
            <p:nvPr/>
          </p:nvSpPr>
          <p:spPr bwMode="gray">
            <a:xfrm rot="16200000">
              <a:off x="4434739" y="356776"/>
              <a:ext cx="1142998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63500" dist="63500" dir="2700000" algn="tl">
                      <a:srgbClr val="14145F">
                        <a:alpha val="74902"/>
                      </a:srgbClr>
                    </a:outerShdw>
                  </a:effectLst>
                  <a:uLnTx/>
                  <a:uFillTx/>
                  <a:latin typeface="+mj-lt"/>
                  <a:ea typeface="+mj-ea"/>
                  <a:cs typeface="+mj-cs"/>
                </a:rPr>
                <a:t>APLINE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63500" dist="63500" dir="2700000" algn="tl">
                      <a:srgbClr val="14145F">
                        <a:alpha val="74902"/>
                      </a:srgbClr>
                    </a:outerShdw>
                  </a:effectLst>
                  <a:uLnTx/>
                  <a:uFillTx/>
                  <a:latin typeface="+mj-lt"/>
                  <a:ea typeface="+mj-ea"/>
                  <a:cs typeface="+mj-cs"/>
                </a:rPr>
                <a:t>ROAD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63500" dist="63500" dir="2700000" algn="tl">
                    <a:srgbClr val="14145F">
                      <a:alpha val="74902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23" name="Title 1"/>
            <p:cNvSpPr txBox="1">
              <a:spLocks/>
            </p:cNvSpPr>
            <p:nvPr/>
          </p:nvSpPr>
          <p:spPr bwMode="gray">
            <a:xfrm rot="16200000">
              <a:off x="5585023" y="292341"/>
              <a:ext cx="1376079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lvl="0" algn="ctr" eaLnBrk="0" hangingPunct="0"/>
              <a:r>
                <a:rPr lang="en-US" sz="1000" b="1" kern="0" dirty="0" smtClean="0">
                  <a:solidFill>
                    <a:schemeClr val="bg1"/>
                  </a:solidFill>
                  <a:effectLst>
                    <a:outerShdw blurRad="63500" dist="63500" dir="2700000" algn="tl">
                      <a:srgbClr val="14145F">
                        <a:alpha val="74902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EGAN</a:t>
              </a:r>
            </a:p>
            <a:p>
              <a:pPr lvl="0" algn="ctr" eaLnBrk="0" hangingPunct="0"/>
              <a:r>
                <a:rPr lang="en-US" sz="1000" b="1" kern="0" dirty="0" smtClean="0">
                  <a:solidFill>
                    <a:schemeClr val="bg1"/>
                  </a:solidFill>
                  <a:effectLst>
                    <a:outerShdw blurRad="63500" dist="63500" dir="2700000" algn="tl">
                      <a:srgbClr val="14145F">
                        <a:alpha val="74902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CREST</a:t>
              </a:r>
              <a:r>
                <a:rPr kumimoji="0" lang="en-US" sz="1000" b="1" i="0" u="none" strike="noStrike" kern="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63500" dist="63500" dir="2700000" algn="tl">
                      <a:srgbClr val="14145F">
                        <a:alpha val="74902"/>
                      </a:srgbClr>
                    </a:outerShdw>
                  </a:effectLst>
                  <a:uLnTx/>
                  <a:uFillTx/>
                  <a:latin typeface="+mj-lt"/>
                  <a:ea typeface="+mj-ea"/>
                  <a:cs typeface="+mj-cs"/>
                </a:rPr>
                <a:t> DR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63500" dist="63500" dir="2700000" algn="tl">
                    <a:srgbClr val="14145F">
                      <a:alpha val="74902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24" name="Title 1"/>
            <p:cNvSpPr txBox="1">
              <a:spLocks/>
            </p:cNvSpPr>
            <p:nvPr/>
          </p:nvSpPr>
          <p:spPr bwMode="gray">
            <a:xfrm rot="16200000">
              <a:off x="6918523" y="292341"/>
              <a:ext cx="1261779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63500" dist="63500" dir="2700000" algn="tl">
                      <a:srgbClr val="14145F">
                        <a:alpha val="74902"/>
                      </a:srgbClr>
                    </a:outerShdw>
                  </a:effectLst>
                  <a:uLnTx/>
                  <a:uFillTx/>
                  <a:latin typeface="+mj-lt"/>
                  <a:ea typeface="+mj-ea"/>
                  <a:cs typeface="+mj-cs"/>
                </a:rPr>
                <a:t>HUALAPAI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63500" dist="63500" dir="2700000" algn="tl">
                      <a:srgbClr val="14145F">
                        <a:alpha val="74902"/>
                      </a:srgbClr>
                    </a:outerShdw>
                  </a:effectLst>
                  <a:uLnTx/>
                  <a:uFillTx/>
                  <a:latin typeface="+mj-lt"/>
                  <a:ea typeface="+mj-ea"/>
                  <a:cs typeface="+mj-cs"/>
                </a:rPr>
                <a:t>WAY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63500" dist="63500" dir="2700000" algn="tl">
                    <a:srgbClr val="14145F">
                      <a:alpha val="74902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25" name="Title 1"/>
            <p:cNvSpPr txBox="1">
              <a:spLocks/>
            </p:cNvSpPr>
            <p:nvPr/>
          </p:nvSpPr>
          <p:spPr bwMode="gray">
            <a:xfrm>
              <a:off x="7502356" y="5547902"/>
              <a:ext cx="1903865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63500" dist="63500" dir="2700000" algn="tl">
                      <a:srgbClr val="14145F">
                        <a:alpha val="74902"/>
                      </a:srgbClr>
                    </a:outerShdw>
                  </a:effectLst>
                  <a:uLnTx/>
                  <a:uFillTx/>
                  <a:latin typeface="+mj-lt"/>
                  <a:ea typeface="+mj-ea"/>
                  <a:cs typeface="+mj-cs"/>
                </a:rPr>
                <a:t>LONE MOUNTAIN ROAD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63500" dist="63500" dir="2700000" algn="tl">
                    <a:srgbClr val="14145F">
                      <a:alpha val="74902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26" name="Title 1"/>
            <p:cNvSpPr txBox="1">
              <a:spLocks/>
            </p:cNvSpPr>
            <p:nvPr/>
          </p:nvSpPr>
          <p:spPr bwMode="gray">
            <a:xfrm rot="16200000">
              <a:off x="4133088" y="2386584"/>
              <a:ext cx="1924048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63500" dist="63500" dir="2700000" algn="tl">
                      <a:srgbClr val="14145F">
                        <a:alpha val="74902"/>
                      </a:srgbClr>
                    </a:outerShdw>
                  </a:effectLst>
                  <a:uLnTx/>
                  <a:uFillTx/>
                  <a:latin typeface="+mj-lt"/>
                  <a:ea typeface="+mj-ea"/>
                  <a:cs typeface="+mj-cs"/>
                </a:rPr>
                <a:t>APLINE  RIDGE WAY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63500" dist="63500" dir="2700000" algn="tl">
                    <a:srgbClr val="14145F">
                      <a:alpha val="74902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27" name="Title 1"/>
            <p:cNvSpPr txBox="1">
              <a:spLocks/>
            </p:cNvSpPr>
            <p:nvPr/>
          </p:nvSpPr>
          <p:spPr bwMode="gray">
            <a:xfrm>
              <a:off x="5321808" y="3072384"/>
              <a:ext cx="1627640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63500" dist="63500" dir="2700000" algn="tl">
                      <a:srgbClr val="14145F">
                        <a:alpha val="74902"/>
                      </a:srgbClr>
                    </a:outerShdw>
                  </a:effectLst>
                  <a:uLnTx/>
                  <a:uFillTx/>
                  <a:latin typeface="+mj-lt"/>
                  <a:ea typeface="+mj-ea"/>
                  <a:cs typeface="+mj-cs"/>
                </a:rPr>
                <a:t>WASHBURN  ROAD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63500" dist="63500" dir="2700000" algn="tl">
                    <a:srgbClr val="14145F">
                      <a:alpha val="74902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pic>
        <p:nvPicPr>
          <p:cNvPr id="12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77238" y="3362325"/>
            <a:ext cx="104775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5400000" algn="ctr" rotWithShape="0">
              <a:schemeClr val="bg1"/>
            </a:outerShdw>
          </a:effectLst>
        </p:spPr>
      </p:pic>
      <p:grpSp>
        <p:nvGrpSpPr>
          <p:cNvPr id="129" name="Group 43"/>
          <p:cNvGrpSpPr/>
          <p:nvPr/>
        </p:nvGrpSpPr>
        <p:grpSpPr>
          <a:xfrm>
            <a:off x="3734084" y="2154245"/>
            <a:ext cx="1256061" cy="1274346"/>
            <a:chOff x="3905534" y="2154245"/>
            <a:chExt cx="1256061" cy="1274346"/>
          </a:xfrm>
        </p:grpSpPr>
        <p:sp>
          <p:nvSpPr>
            <p:cNvPr id="130" name="Freeform 129"/>
            <p:cNvSpPr/>
            <p:nvPr/>
          </p:nvSpPr>
          <p:spPr>
            <a:xfrm>
              <a:off x="3915255" y="2155306"/>
              <a:ext cx="1243208" cy="1271392"/>
            </a:xfrm>
            <a:custGeom>
              <a:avLst/>
              <a:gdLst>
                <a:gd name="connsiteX0" fmla="*/ 0 w 1243208"/>
                <a:gd name="connsiteY0" fmla="*/ 18789 h 1271392"/>
                <a:gd name="connsiteX1" fmla="*/ 9395 w 1243208"/>
                <a:gd name="connsiteY1" fmla="*/ 1271392 h 1271392"/>
                <a:gd name="connsiteX2" fmla="*/ 1243208 w 1243208"/>
                <a:gd name="connsiteY2" fmla="*/ 1265129 h 1271392"/>
                <a:gd name="connsiteX3" fmla="*/ 1243208 w 1243208"/>
                <a:gd name="connsiteY3" fmla="*/ 297493 h 1271392"/>
                <a:gd name="connsiteX4" fmla="*/ 1240077 w 1243208"/>
                <a:gd name="connsiteY4" fmla="*/ 275572 h 1271392"/>
                <a:gd name="connsiteX5" fmla="*/ 1230682 w 1243208"/>
                <a:gd name="connsiteY5" fmla="*/ 237994 h 1271392"/>
                <a:gd name="connsiteX6" fmla="*/ 1218156 w 1243208"/>
                <a:gd name="connsiteY6" fmla="*/ 206679 h 1271392"/>
                <a:gd name="connsiteX7" fmla="*/ 1193104 w 1243208"/>
                <a:gd name="connsiteY7" fmla="*/ 156575 h 1271392"/>
                <a:gd name="connsiteX8" fmla="*/ 1168052 w 1243208"/>
                <a:gd name="connsiteY8" fmla="*/ 122129 h 1271392"/>
                <a:gd name="connsiteX9" fmla="*/ 1146132 w 1243208"/>
                <a:gd name="connsiteY9" fmla="*/ 93945 h 1271392"/>
                <a:gd name="connsiteX10" fmla="*/ 1124211 w 1243208"/>
                <a:gd name="connsiteY10" fmla="*/ 68893 h 1271392"/>
                <a:gd name="connsiteX11" fmla="*/ 1099159 w 1243208"/>
                <a:gd name="connsiteY11" fmla="*/ 46972 h 1271392"/>
                <a:gd name="connsiteX12" fmla="*/ 1074107 w 1243208"/>
                <a:gd name="connsiteY12" fmla="*/ 25052 h 1271392"/>
                <a:gd name="connsiteX13" fmla="*/ 1055318 w 1243208"/>
                <a:gd name="connsiteY13" fmla="*/ 15657 h 1271392"/>
                <a:gd name="connsiteX14" fmla="*/ 998951 w 1243208"/>
                <a:gd name="connsiteY14" fmla="*/ 0 h 1271392"/>
                <a:gd name="connsiteX15" fmla="*/ 0 w 1243208"/>
                <a:gd name="connsiteY15" fmla="*/ 18789 h 1271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43208" h="1271392">
                  <a:moveTo>
                    <a:pt x="0" y="18789"/>
                  </a:moveTo>
                  <a:cubicBezTo>
                    <a:pt x="3132" y="436323"/>
                    <a:pt x="6263" y="853858"/>
                    <a:pt x="9395" y="1271392"/>
                  </a:cubicBezTo>
                  <a:lnTo>
                    <a:pt x="1243208" y="1265129"/>
                  </a:lnTo>
                  <a:lnTo>
                    <a:pt x="1243208" y="297493"/>
                  </a:lnTo>
                  <a:lnTo>
                    <a:pt x="1240077" y="275572"/>
                  </a:lnTo>
                  <a:lnTo>
                    <a:pt x="1230682" y="237994"/>
                  </a:lnTo>
                  <a:lnTo>
                    <a:pt x="1218156" y="206679"/>
                  </a:lnTo>
                  <a:lnTo>
                    <a:pt x="1193104" y="156575"/>
                  </a:lnTo>
                  <a:lnTo>
                    <a:pt x="1168052" y="122129"/>
                  </a:lnTo>
                  <a:lnTo>
                    <a:pt x="1146132" y="93945"/>
                  </a:lnTo>
                  <a:lnTo>
                    <a:pt x="1124211" y="68893"/>
                  </a:lnTo>
                  <a:lnTo>
                    <a:pt x="1099159" y="46972"/>
                  </a:lnTo>
                  <a:lnTo>
                    <a:pt x="1074107" y="25052"/>
                  </a:lnTo>
                  <a:lnTo>
                    <a:pt x="1055318" y="15657"/>
                  </a:lnTo>
                  <a:lnTo>
                    <a:pt x="998951" y="0"/>
                  </a:lnTo>
                  <a:lnTo>
                    <a:pt x="0" y="18789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  <a:alpha val="0"/>
              </a:schemeClr>
            </a:solidFill>
            <a:ln w="19050">
              <a:solidFill>
                <a:srgbClr val="0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131" name="Straight Connector 130"/>
            <p:cNvCxnSpPr>
              <a:endCxn id="130" idx="14"/>
            </p:cNvCxnSpPr>
            <p:nvPr/>
          </p:nvCxnSpPr>
          <p:spPr bwMode="auto">
            <a:xfrm rot="5400000" flipH="1" flipV="1">
              <a:off x="3898244" y="2174504"/>
              <a:ext cx="1035160" cy="99676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" name="Straight Connector 131"/>
            <p:cNvCxnSpPr/>
            <p:nvPr/>
          </p:nvCxnSpPr>
          <p:spPr bwMode="auto">
            <a:xfrm rot="5400000" flipH="1" flipV="1">
              <a:off x="3914116" y="2217583"/>
              <a:ext cx="1107177" cy="10671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3" name="Straight Connector 132"/>
            <p:cNvCxnSpPr>
              <a:endCxn id="130" idx="9"/>
            </p:cNvCxnSpPr>
            <p:nvPr/>
          </p:nvCxnSpPr>
          <p:spPr bwMode="auto">
            <a:xfrm rot="5400000" flipH="1" flipV="1">
              <a:off x="3918386" y="2273243"/>
              <a:ext cx="1166992" cy="111900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4" name="Straight Connector 133"/>
            <p:cNvCxnSpPr/>
            <p:nvPr/>
          </p:nvCxnSpPr>
          <p:spPr bwMode="auto">
            <a:xfrm rot="5400000" flipH="1" flipV="1">
              <a:off x="4036505" y="2337978"/>
              <a:ext cx="1102517" cy="10644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5" name="Straight Connector 134"/>
            <p:cNvCxnSpPr/>
            <p:nvPr/>
          </p:nvCxnSpPr>
          <p:spPr bwMode="auto">
            <a:xfrm rot="5400000" flipH="1" flipV="1">
              <a:off x="4154498" y="2425669"/>
              <a:ext cx="1020659" cy="98518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6" name="Straight Connector 135"/>
            <p:cNvCxnSpPr/>
            <p:nvPr/>
          </p:nvCxnSpPr>
          <p:spPr bwMode="auto">
            <a:xfrm rot="5400000" flipH="1" flipV="1">
              <a:off x="4287074" y="2552144"/>
              <a:ext cx="883051" cy="85555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7" name="Straight Connector 136"/>
            <p:cNvCxnSpPr/>
            <p:nvPr/>
          </p:nvCxnSpPr>
          <p:spPr bwMode="auto">
            <a:xfrm rot="5400000" flipH="1" flipV="1">
              <a:off x="4410950" y="2670802"/>
              <a:ext cx="761961" cy="73932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8" name="Straight Connector 137"/>
            <p:cNvCxnSpPr/>
            <p:nvPr/>
          </p:nvCxnSpPr>
          <p:spPr bwMode="auto">
            <a:xfrm rot="5400000" flipH="1" flipV="1">
              <a:off x="4529753" y="2793648"/>
              <a:ext cx="625087" cy="6114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9" name="Straight Connector 138"/>
            <p:cNvCxnSpPr/>
            <p:nvPr/>
          </p:nvCxnSpPr>
          <p:spPr bwMode="auto">
            <a:xfrm rot="5400000" flipH="1" flipV="1">
              <a:off x="4642830" y="2909859"/>
              <a:ext cx="517242" cy="50117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0" name="Straight Connector 139"/>
            <p:cNvCxnSpPr/>
            <p:nvPr/>
          </p:nvCxnSpPr>
          <p:spPr bwMode="auto">
            <a:xfrm rot="5400000" flipH="1" flipV="1">
              <a:off x="4765808" y="3031335"/>
              <a:ext cx="391851" cy="37884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1" name="Straight Connector 140"/>
            <p:cNvCxnSpPr/>
            <p:nvPr/>
          </p:nvCxnSpPr>
          <p:spPr bwMode="auto">
            <a:xfrm rot="5400000" flipH="1" flipV="1">
              <a:off x="4883272" y="3140905"/>
              <a:ext cx="274355" cy="26767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2" name="Straight Connector 141"/>
            <p:cNvCxnSpPr/>
            <p:nvPr/>
          </p:nvCxnSpPr>
          <p:spPr bwMode="auto">
            <a:xfrm rot="5400000" flipH="1" flipV="1">
              <a:off x="4989645" y="3252041"/>
              <a:ext cx="166383" cy="16290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3" name="Straight Connector 142"/>
            <p:cNvCxnSpPr/>
            <p:nvPr/>
          </p:nvCxnSpPr>
          <p:spPr bwMode="auto">
            <a:xfrm rot="5400000" flipH="1" flipV="1">
              <a:off x="5087827" y="3358342"/>
              <a:ext cx="73819" cy="6667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4" name="Straight Connector 143"/>
            <p:cNvCxnSpPr/>
            <p:nvPr/>
          </p:nvCxnSpPr>
          <p:spPr bwMode="auto">
            <a:xfrm rot="5400000" flipH="1" flipV="1">
              <a:off x="3905535" y="2176052"/>
              <a:ext cx="900112" cy="87153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5" name="Straight Connector 144"/>
            <p:cNvCxnSpPr/>
            <p:nvPr/>
          </p:nvCxnSpPr>
          <p:spPr bwMode="auto">
            <a:xfrm rot="5400000" flipH="1" flipV="1">
              <a:off x="3909613" y="2168925"/>
              <a:ext cx="786480" cy="7613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6" name="Straight Connector 145"/>
            <p:cNvCxnSpPr/>
            <p:nvPr/>
          </p:nvCxnSpPr>
          <p:spPr bwMode="auto">
            <a:xfrm rot="5400000" flipH="1" flipV="1">
              <a:off x="3905845" y="2170017"/>
              <a:ext cx="662951" cy="63975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Straight Connector 146"/>
            <p:cNvCxnSpPr/>
            <p:nvPr/>
          </p:nvCxnSpPr>
          <p:spPr bwMode="auto">
            <a:xfrm rot="5400000" flipH="1" flipV="1">
              <a:off x="3906399" y="2168418"/>
              <a:ext cx="544932" cy="52284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8" name="Straight Connector 147"/>
            <p:cNvCxnSpPr/>
            <p:nvPr/>
          </p:nvCxnSpPr>
          <p:spPr bwMode="auto">
            <a:xfrm rot="5400000" flipH="1" flipV="1">
              <a:off x="3915141" y="2166820"/>
              <a:ext cx="418726" cy="39983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" name="Straight Connector 148"/>
            <p:cNvCxnSpPr/>
            <p:nvPr/>
          </p:nvCxnSpPr>
          <p:spPr bwMode="auto">
            <a:xfrm rot="5400000" flipH="1" flipV="1">
              <a:off x="3909597" y="2159709"/>
              <a:ext cx="307557" cy="29663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0" name="Straight Connector 149"/>
            <p:cNvCxnSpPr/>
            <p:nvPr/>
          </p:nvCxnSpPr>
          <p:spPr bwMode="auto">
            <a:xfrm rot="5400000" flipH="1" flipV="1">
              <a:off x="3912841" y="2170327"/>
              <a:ext cx="186538" cy="17733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1" name="Straight Connector 150"/>
            <p:cNvCxnSpPr/>
            <p:nvPr/>
          </p:nvCxnSpPr>
          <p:spPr bwMode="auto">
            <a:xfrm rot="5400000" flipH="1" flipV="1">
              <a:off x="3903057" y="2171794"/>
              <a:ext cx="75793" cy="7083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52" name="Title 1"/>
          <p:cNvSpPr txBox="1">
            <a:spLocks/>
          </p:cNvSpPr>
          <p:nvPr/>
        </p:nvSpPr>
        <p:spPr bwMode="gray">
          <a:xfrm>
            <a:off x="4109076" y="2580861"/>
            <a:ext cx="496546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63500" dist="63500" dir="2700000" algn="tl">
                    <a:srgbClr val="14145F">
                      <a:alpha val="74902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SITE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63500" dist="63500" dir="2700000" algn="tl">
                  <a:srgbClr val="14145F">
                    <a:alpha val="74902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53" name="Group 52"/>
          <p:cNvGrpSpPr/>
          <p:nvPr/>
        </p:nvGrpSpPr>
        <p:grpSpPr>
          <a:xfrm>
            <a:off x="3545305" y="893010"/>
            <a:ext cx="288758" cy="1336843"/>
            <a:chOff x="3545305" y="893010"/>
            <a:chExt cx="288758" cy="1336843"/>
          </a:xfrm>
        </p:grpSpPr>
        <p:sp>
          <p:nvSpPr>
            <p:cNvPr id="154" name="Freeform 153"/>
            <p:cNvSpPr/>
            <p:nvPr/>
          </p:nvSpPr>
          <p:spPr bwMode="auto">
            <a:xfrm>
              <a:off x="3545305" y="925095"/>
              <a:ext cx="187158" cy="1304758"/>
            </a:xfrm>
            <a:custGeom>
              <a:avLst/>
              <a:gdLst>
                <a:gd name="connsiteX0" fmla="*/ 203200 w 203200"/>
                <a:gd name="connsiteY0" fmla="*/ 1224547 h 1224547"/>
                <a:gd name="connsiteX1" fmla="*/ 112295 w 203200"/>
                <a:gd name="connsiteY1" fmla="*/ 1090863 h 1224547"/>
                <a:gd name="connsiteX2" fmla="*/ 32084 w 203200"/>
                <a:gd name="connsiteY2" fmla="*/ 855579 h 1224547"/>
                <a:gd name="connsiteX3" fmla="*/ 0 w 203200"/>
                <a:gd name="connsiteY3" fmla="*/ 652379 h 1224547"/>
                <a:gd name="connsiteX4" fmla="*/ 10695 w 203200"/>
                <a:gd name="connsiteY4" fmla="*/ 475916 h 1224547"/>
                <a:gd name="connsiteX5" fmla="*/ 37432 w 203200"/>
                <a:gd name="connsiteY5" fmla="*/ 278063 h 1224547"/>
                <a:gd name="connsiteX6" fmla="*/ 90906 w 203200"/>
                <a:gd name="connsiteY6" fmla="*/ 117642 h 1224547"/>
                <a:gd name="connsiteX7" fmla="*/ 144379 w 203200"/>
                <a:gd name="connsiteY7" fmla="*/ 0 h 1224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200" h="1224547">
                  <a:moveTo>
                    <a:pt x="203200" y="1224547"/>
                  </a:moveTo>
                  <a:lnTo>
                    <a:pt x="112295" y="1090863"/>
                  </a:lnTo>
                  <a:lnTo>
                    <a:pt x="32084" y="855579"/>
                  </a:lnTo>
                  <a:lnTo>
                    <a:pt x="0" y="652379"/>
                  </a:lnTo>
                  <a:lnTo>
                    <a:pt x="10695" y="475916"/>
                  </a:lnTo>
                  <a:lnTo>
                    <a:pt x="37432" y="278063"/>
                  </a:lnTo>
                  <a:lnTo>
                    <a:pt x="90906" y="117642"/>
                  </a:lnTo>
                  <a:lnTo>
                    <a:pt x="144379" y="0"/>
                  </a:lnTo>
                </a:path>
              </a:pathLst>
            </a:custGeom>
            <a:noFill/>
            <a:ln w="1905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55" name="Freeform 154"/>
            <p:cNvSpPr/>
            <p:nvPr/>
          </p:nvSpPr>
          <p:spPr bwMode="auto">
            <a:xfrm rot="120000">
              <a:off x="3654929" y="901044"/>
              <a:ext cx="179134" cy="1264640"/>
            </a:xfrm>
            <a:custGeom>
              <a:avLst/>
              <a:gdLst>
                <a:gd name="connsiteX0" fmla="*/ 203200 w 203200"/>
                <a:gd name="connsiteY0" fmla="*/ 1224547 h 1224547"/>
                <a:gd name="connsiteX1" fmla="*/ 112295 w 203200"/>
                <a:gd name="connsiteY1" fmla="*/ 1090863 h 1224547"/>
                <a:gd name="connsiteX2" fmla="*/ 32084 w 203200"/>
                <a:gd name="connsiteY2" fmla="*/ 855579 h 1224547"/>
                <a:gd name="connsiteX3" fmla="*/ 0 w 203200"/>
                <a:gd name="connsiteY3" fmla="*/ 652379 h 1224547"/>
                <a:gd name="connsiteX4" fmla="*/ 10695 w 203200"/>
                <a:gd name="connsiteY4" fmla="*/ 475916 h 1224547"/>
                <a:gd name="connsiteX5" fmla="*/ 37432 w 203200"/>
                <a:gd name="connsiteY5" fmla="*/ 278063 h 1224547"/>
                <a:gd name="connsiteX6" fmla="*/ 90906 w 203200"/>
                <a:gd name="connsiteY6" fmla="*/ 117642 h 1224547"/>
                <a:gd name="connsiteX7" fmla="*/ 144379 w 203200"/>
                <a:gd name="connsiteY7" fmla="*/ 0 h 1224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200" h="1224547">
                  <a:moveTo>
                    <a:pt x="203200" y="1224547"/>
                  </a:moveTo>
                  <a:lnTo>
                    <a:pt x="112295" y="1090863"/>
                  </a:lnTo>
                  <a:lnTo>
                    <a:pt x="32084" y="855579"/>
                  </a:lnTo>
                  <a:lnTo>
                    <a:pt x="0" y="652379"/>
                  </a:lnTo>
                  <a:lnTo>
                    <a:pt x="10695" y="475916"/>
                  </a:lnTo>
                  <a:lnTo>
                    <a:pt x="37432" y="278063"/>
                  </a:lnTo>
                  <a:lnTo>
                    <a:pt x="90906" y="117642"/>
                  </a:lnTo>
                  <a:lnTo>
                    <a:pt x="144379" y="0"/>
                  </a:lnTo>
                </a:path>
              </a:pathLst>
            </a:custGeom>
            <a:noFill/>
            <a:ln w="1905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56" name="Freeform 155"/>
            <p:cNvSpPr/>
            <p:nvPr/>
          </p:nvSpPr>
          <p:spPr bwMode="auto">
            <a:xfrm>
              <a:off x="3711071" y="893010"/>
              <a:ext cx="106947" cy="42779"/>
            </a:xfrm>
            <a:custGeom>
              <a:avLst/>
              <a:gdLst>
                <a:gd name="connsiteX0" fmla="*/ 0 w 106947"/>
                <a:gd name="connsiteY0" fmla="*/ 0 h 42779"/>
                <a:gd name="connsiteX1" fmla="*/ 106947 w 106947"/>
                <a:gd name="connsiteY1" fmla="*/ 42779 h 42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6947" h="42779">
                  <a:moveTo>
                    <a:pt x="0" y="0"/>
                  </a:moveTo>
                  <a:lnTo>
                    <a:pt x="106947" y="42779"/>
                  </a:lnTo>
                </a:path>
              </a:pathLst>
            </a:cu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169" name="Group 168"/>
          <p:cNvGrpSpPr/>
          <p:nvPr/>
        </p:nvGrpSpPr>
        <p:grpSpPr>
          <a:xfrm>
            <a:off x="803901" y="400050"/>
            <a:ext cx="8162299" cy="5917786"/>
            <a:chOff x="803901" y="400050"/>
            <a:chExt cx="8162299" cy="5917786"/>
          </a:xfrm>
        </p:grpSpPr>
        <p:sp>
          <p:nvSpPr>
            <p:cNvPr id="158" name="Title 1"/>
            <p:cNvSpPr txBox="1">
              <a:spLocks/>
            </p:cNvSpPr>
            <p:nvPr/>
          </p:nvSpPr>
          <p:spPr bwMode="gray">
            <a:xfrm>
              <a:off x="2575551" y="2644361"/>
              <a:ext cx="1053474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63500" dist="63500" dir="2700000" algn="tl">
                      <a:srgbClr val="14145F">
                        <a:alpha val="74902"/>
                      </a:srgbClr>
                    </a:outerShdw>
                  </a:effectLst>
                  <a:uLnTx/>
                  <a:uFillTx/>
                  <a:latin typeface="+mj-lt"/>
                  <a:ea typeface="+mj-ea"/>
                  <a:cs typeface="+mj-cs"/>
                </a:rPr>
                <a:t> C-V</a:t>
              </a:r>
              <a:r>
                <a:rPr kumimoji="0" lang="en-US" sz="1400" b="1" i="0" u="none" strike="noStrike" kern="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63500" dist="63500" dir="2700000" algn="tl">
                      <a:srgbClr val="14145F">
                        <a:alpha val="74902"/>
                      </a:srgbClr>
                    </a:outerShdw>
                  </a:effectLst>
                  <a:uLnTx/>
                  <a:uFillTx/>
                  <a:latin typeface="+mj-lt"/>
                  <a:ea typeface="+mj-ea"/>
                  <a:cs typeface="+mj-cs"/>
                </a:rPr>
                <a:t> Civic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63500" dist="63500" dir="2700000" algn="tl">
                    <a:srgbClr val="14145F">
                      <a:alpha val="74902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59" name="Title 1"/>
            <p:cNvSpPr txBox="1">
              <a:spLocks/>
            </p:cNvSpPr>
            <p:nvPr/>
          </p:nvSpPr>
          <p:spPr bwMode="gray">
            <a:xfrm>
              <a:off x="5077450" y="4816061"/>
              <a:ext cx="1361449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63500" dist="63500" dir="2700000" algn="tl">
                      <a:srgbClr val="14145F">
                        <a:alpha val="74902"/>
                      </a:srgbClr>
                    </a:outerShdw>
                  </a:effectLst>
                  <a:uLnTx/>
                  <a:uFillTx/>
                  <a:latin typeface="+mj-lt"/>
                  <a:ea typeface="+mj-ea"/>
                  <a:cs typeface="+mj-cs"/>
                </a:rPr>
                <a:t>U (PCD)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63500" dist="63500" dir="2700000" algn="tl">
                    <a:srgbClr val="14145F">
                      <a:alpha val="74902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60" name="Title 1"/>
            <p:cNvSpPr txBox="1">
              <a:spLocks/>
            </p:cNvSpPr>
            <p:nvPr/>
          </p:nvSpPr>
          <p:spPr bwMode="gray">
            <a:xfrm>
              <a:off x="2994650" y="488536"/>
              <a:ext cx="948699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63500" dist="63500" dir="2700000" algn="tl">
                      <a:srgbClr val="14145F">
                        <a:alpha val="74902"/>
                      </a:srgbClr>
                    </a:outerShdw>
                  </a:effectLst>
                  <a:uLnTx/>
                  <a:uFillTx/>
                  <a:latin typeface="+mj-lt"/>
                  <a:ea typeface="+mj-ea"/>
                  <a:cs typeface="+mj-cs"/>
                </a:rPr>
                <a:t> U (PCD)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63500" dist="63500" dir="2700000" algn="tl">
                    <a:srgbClr val="14145F">
                      <a:alpha val="74902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61" name="Title 1"/>
            <p:cNvSpPr txBox="1">
              <a:spLocks/>
            </p:cNvSpPr>
            <p:nvPr/>
          </p:nvSpPr>
          <p:spPr bwMode="gray">
            <a:xfrm>
              <a:off x="803901" y="400050"/>
              <a:ext cx="799474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63500" dist="63500" dir="2700000" algn="tl">
                      <a:srgbClr val="14145F">
                        <a:alpha val="74902"/>
                      </a:srgbClr>
                    </a:outerShdw>
                  </a:effectLst>
                  <a:uLnTx/>
                  <a:uFillTx/>
                  <a:latin typeface="+mj-lt"/>
                  <a:ea typeface="+mj-ea"/>
                  <a:cs typeface="+mj-cs"/>
                </a:rPr>
                <a:t> </a:t>
              </a:r>
              <a:r>
                <a:rPr lang="en-US" sz="1400" b="1" kern="0" noProof="0" dirty="0" smtClean="0">
                  <a:solidFill>
                    <a:schemeClr val="bg1"/>
                  </a:solidFill>
                  <a:effectLst>
                    <a:outerShdw blurRad="63500" dist="63500" dir="2700000" algn="tl">
                      <a:srgbClr val="14145F">
                        <a:alpha val="74902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R</a:t>
              </a:r>
              <a:r>
                <a:rPr lang="en-US" sz="1400" b="1" kern="0" dirty="0" smtClean="0">
                  <a:solidFill>
                    <a:schemeClr val="bg1"/>
                  </a:solidFill>
                  <a:effectLst>
                    <a:outerShdw blurRad="63500" dist="63500" dir="2700000" algn="tl">
                      <a:srgbClr val="14145F">
                        <a:alpha val="74902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-F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63500" dist="63500" dir="2700000" algn="tl">
                    <a:srgbClr val="14145F">
                      <a:alpha val="74902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62" name="Title 1"/>
            <p:cNvSpPr txBox="1">
              <a:spLocks/>
            </p:cNvSpPr>
            <p:nvPr/>
          </p:nvSpPr>
          <p:spPr bwMode="gray">
            <a:xfrm>
              <a:off x="1718301" y="3765136"/>
              <a:ext cx="799474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63500" dist="63500" dir="2700000" algn="tl">
                      <a:srgbClr val="14145F">
                        <a:alpha val="74902"/>
                      </a:srgbClr>
                    </a:outerShdw>
                  </a:effectLst>
                  <a:uLnTx/>
                  <a:uFillTx/>
                  <a:latin typeface="+mj-lt"/>
                  <a:ea typeface="+mj-ea"/>
                  <a:cs typeface="+mj-cs"/>
                </a:rPr>
                <a:t>R-U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63500" dist="63500" dir="2700000" algn="tl">
                    <a:srgbClr val="14145F">
                      <a:alpha val="74902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63" name="Title 1"/>
            <p:cNvSpPr txBox="1">
              <a:spLocks/>
            </p:cNvSpPr>
            <p:nvPr/>
          </p:nvSpPr>
          <p:spPr bwMode="gray">
            <a:xfrm>
              <a:off x="7719051" y="2155411"/>
              <a:ext cx="799474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63500" dist="63500" dir="2700000" algn="tl">
                      <a:srgbClr val="14145F">
                        <a:alpha val="74902"/>
                      </a:srgbClr>
                    </a:outerShdw>
                  </a:effectLst>
                  <a:uLnTx/>
                  <a:uFillTx/>
                  <a:latin typeface="+mj-lt"/>
                  <a:ea typeface="+mj-ea"/>
                  <a:cs typeface="+mj-cs"/>
                </a:rPr>
                <a:t>R-E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63500" dist="63500" dir="2700000" algn="tl">
                    <a:srgbClr val="14145F">
                      <a:alpha val="74902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64" name="Title 1"/>
            <p:cNvSpPr txBox="1">
              <a:spLocks/>
            </p:cNvSpPr>
            <p:nvPr/>
          </p:nvSpPr>
          <p:spPr bwMode="gray">
            <a:xfrm>
              <a:off x="8166726" y="5260561"/>
              <a:ext cx="799474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63500" dist="63500" dir="2700000" algn="tl">
                      <a:srgbClr val="14145F">
                        <a:alpha val="74902"/>
                      </a:srgbClr>
                    </a:outerShdw>
                  </a:effectLst>
                  <a:uLnTx/>
                  <a:uFillTx/>
                  <a:latin typeface="+mj-lt"/>
                  <a:ea typeface="+mj-ea"/>
                  <a:cs typeface="+mj-cs"/>
                </a:rPr>
                <a:t>R-F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63500" dist="63500" dir="2700000" algn="tl">
                    <a:srgbClr val="14145F">
                      <a:alpha val="74902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65" name="Title 1"/>
            <p:cNvSpPr txBox="1">
              <a:spLocks/>
            </p:cNvSpPr>
            <p:nvPr/>
          </p:nvSpPr>
          <p:spPr bwMode="gray">
            <a:xfrm>
              <a:off x="5890251" y="5898736"/>
              <a:ext cx="1053474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63500" dist="63500" dir="2700000" algn="tl">
                      <a:srgbClr val="14145F">
                        <a:alpha val="74902"/>
                      </a:srgbClr>
                    </a:outerShdw>
                  </a:effectLst>
                  <a:uLnTx/>
                  <a:uFillTx/>
                  <a:latin typeface="+mj-lt"/>
                  <a:ea typeface="+mj-ea"/>
                  <a:cs typeface="+mj-cs"/>
                </a:rPr>
                <a:t>C-V Civic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63500" dist="63500" dir="2700000" algn="tl">
                    <a:srgbClr val="14145F">
                      <a:alpha val="74902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66" name="Title 1"/>
            <p:cNvSpPr txBox="1">
              <a:spLocks/>
            </p:cNvSpPr>
            <p:nvPr/>
          </p:nvSpPr>
          <p:spPr bwMode="gray">
            <a:xfrm>
              <a:off x="3470901" y="5898736"/>
              <a:ext cx="799474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kern="0" dirty="0" smtClean="0">
                  <a:solidFill>
                    <a:schemeClr val="bg1"/>
                  </a:solidFill>
                  <a:effectLst>
                    <a:outerShdw blurRad="63500" dist="63500" dir="2700000" algn="tl">
                      <a:srgbClr val="14145F">
                        <a:alpha val="74902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PD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63500" dist="63500" dir="2700000" algn="tl">
                    <a:srgbClr val="14145F">
                      <a:alpha val="74902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67" name="Title 1"/>
            <p:cNvSpPr txBox="1">
              <a:spLocks/>
            </p:cNvSpPr>
            <p:nvPr/>
          </p:nvSpPr>
          <p:spPr bwMode="gray">
            <a:xfrm>
              <a:off x="7080876" y="2155411"/>
              <a:ext cx="799474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63500" dist="63500" dir="2700000" algn="tl">
                      <a:srgbClr val="14145F">
                        <a:alpha val="74902"/>
                      </a:srgbClr>
                    </a:outerShdw>
                  </a:effectLst>
                  <a:uLnTx/>
                  <a:uFillTx/>
                  <a:latin typeface="+mj-lt"/>
                  <a:ea typeface="+mj-ea"/>
                  <a:cs typeface="+mj-cs"/>
                </a:rPr>
                <a:t>R-U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63500" dist="63500" dir="2700000" algn="tl">
                    <a:srgbClr val="14145F">
                      <a:alpha val="74902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68" name="Title 1"/>
            <p:cNvSpPr txBox="1">
              <a:spLocks/>
            </p:cNvSpPr>
            <p:nvPr/>
          </p:nvSpPr>
          <p:spPr bwMode="gray">
            <a:xfrm>
              <a:off x="2670801" y="955261"/>
              <a:ext cx="799474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63500" dist="63500" dir="2700000" algn="tl">
                      <a:srgbClr val="14145F">
                        <a:alpha val="74902"/>
                      </a:srgbClr>
                    </a:outerShdw>
                  </a:effectLst>
                  <a:uLnTx/>
                  <a:uFillTx/>
                  <a:latin typeface="+mj-lt"/>
                  <a:ea typeface="+mj-ea"/>
                  <a:cs typeface="+mj-cs"/>
                </a:rPr>
                <a:t>R-U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63500" dist="63500" dir="2700000" algn="tl">
                    <a:srgbClr val="14145F">
                      <a:alpha val="74902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1"/>
          <p:cNvGrpSpPr>
            <a:grpSpLocks/>
          </p:cNvGrpSpPr>
          <p:nvPr/>
        </p:nvGrpSpPr>
        <p:grpSpPr bwMode="auto">
          <a:xfrm>
            <a:off x="874713" y="3065463"/>
            <a:ext cx="866775" cy="2376487"/>
            <a:chOff x="2869660" y="3887173"/>
            <a:chExt cx="865768" cy="2377440"/>
          </a:xfrm>
        </p:grpSpPr>
        <p:sp>
          <p:nvSpPr>
            <p:cNvPr id="76" name="Right Arrow 75"/>
            <p:cNvSpPr/>
            <p:nvPr/>
          </p:nvSpPr>
          <p:spPr bwMode="auto">
            <a:xfrm>
              <a:off x="2869660" y="3887173"/>
              <a:ext cx="865768" cy="1999463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3239117" y="3898289"/>
              <a:ext cx="115753" cy="2366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43" name="Rectangle 42"/>
          <p:cNvSpPr/>
          <p:nvPr/>
        </p:nvSpPr>
        <p:spPr>
          <a:xfrm>
            <a:off x="232839" y="2844800"/>
            <a:ext cx="1096963" cy="23733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/>
          </a:p>
        </p:txBody>
      </p:sp>
      <p:grpSp>
        <p:nvGrpSpPr>
          <p:cNvPr id="3" name="Group 111"/>
          <p:cNvGrpSpPr>
            <a:grpSpLocks/>
          </p:cNvGrpSpPr>
          <p:nvPr/>
        </p:nvGrpSpPr>
        <p:grpSpPr bwMode="auto">
          <a:xfrm>
            <a:off x="7029450" y="3081338"/>
            <a:ext cx="866775" cy="2378075"/>
            <a:chOff x="2869660" y="3887173"/>
            <a:chExt cx="865768" cy="2377440"/>
          </a:xfrm>
        </p:grpSpPr>
        <p:sp>
          <p:nvSpPr>
            <p:cNvPr id="113" name="Right Arrow 112"/>
            <p:cNvSpPr/>
            <p:nvPr/>
          </p:nvSpPr>
          <p:spPr bwMode="auto">
            <a:xfrm>
              <a:off x="2869660" y="3887173"/>
              <a:ext cx="865768" cy="1999716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4" name="Rectangle 113"/>
            <p:cNvSpPr/>
            <p:nvPr/>
          </p:nvSpPr>
          <p:spPr bwMode="auto">
            <a:xfrm>
              <a:off x="3239118" y="3898282"/>
              <a:ext cx="115752" cy="236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4" name="Group 108"/>
          <p:cNvGrpSpPr>
            <a:grpSpLocks/>
          </p:cNvGrpSpPr>
          <p:nvPr/>
        </p:nvGrpSpPr>
        <p:grpSpPr bwMode="auto">
          <a:xfrm>
            <a:off x="5537200" y="3065463"/>
            <a:ext cx="866775" cy="2376487"/>
            <a:chOff x="2869660" y="3887173"/>
            <a:chExt cx="865768" cy="2377440"/>
          </a:xfrm>
        </p:grpSpPr>
        <p:sp>
          <p:nvSpPr>
            <p:cNvPr id="110" name="Right Arrow 109"/>
            <p:cNvSpPr/>
            <p:nvPr/>
          </p:nvSpPr>
          <p:spPr bwMode="auto">
            <a:xfrm>
              <a:off x="2869660" y="3887173"/>
              <a:ext cx="865768" cy="1999463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1" name="Rectangle 110"/>
            <p:cNvSpPr/>
            <p:nvPr/>
          </p:nvSpPr>
          <p:spPr bwMode="auto">
            <a:xfrm>
              <a:off x="3239118" y="3898289"/>
              <a:ext cx="115752" cy="2366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5" name="Group 105"/>
          <p:cNvGrpSpPr>
            <a:grpSpLocks/>
          </p:cNvGrpSpPr>
          <p:nvPr/>
        </p:nvGrpSpPr>
        <p:grpSpPr bwMode="auto">
          <a:xfrm>
            <a:off x="4016375" y="3068638"/>
            <a:ext cx="865188" cy="2376487"/>
            <a:chOff x="2869660" y="3887173"/>
            <a:chExt cx="865768" cy="2377440"/>
          </a:xfrm>
        </p:grpSpPr>
        <p:sp>
          <p:nvSpPr>
            <p:cNvPr id="107" name="Right Arrow 106"/>
            <p:cNvSpPr/>
            <p:nvPr/>
          </p:nvSpPr>
          <p:spPr bwMode="auto">
            <a:xfrm>
              <a:off x="2869660" y="3887173"/>
              <a:ext cx="865768" cy="1999463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8" name="Rectangle 107"/>
            <p:cNvSpPr/>
            <p:nvPr/>
          </p:nvSpPr>
          <p:spPr bwMode="auto">
            <a:xfrm>
              <a:off x="3238207" y="3898289"/>
              <a:ext cx="117554" cy="2366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6" name="Group 102"/>
          <p:cNvGrpSpPr>
            <a:grpSpLocks/>
          </p:cNvGrpSpPr>
          <p:nvPr/>
        </p:nvGrpSpPr>
        <p:grpSpPr bwMode="auto">
          <a:xfrm>
            <a:off x="2451100" y="3081338"/>
            <a:ext cx="865188" cy="2378075"/>
            <a:chOff x="2869660" y="3887173"/>
            <a:chExt cx="865768" cy="2377440"/>
          </a:xfrm>
        </p:grpSpPr>
        <p:sp>
          <p:nvSpPr>
            <p:cNvPr id="104" name="Right Arrow 103"/>
            <p:cNvSpPr/>
            <p:nvPr/>
          </p:nvSpPr>
          <p:spPr bwMode="auto">
            <a:xfrm>
              <a:off x="2869660" y="3887173"/>
              <a:ext cx="865768" cy="1999716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5" name="Rectangle 104"/>
            <p:cNvSpPr/>
            <p:nvPr/>
          </p:nvSpPr>
          <p:spPr bwMode="auto">
            <a:xfrm>
              <a:off x="3238207" y="3898282"/>
              <a:ext cx="117554" cy="236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39" name="Rectangle 38"/>
          <p:cNvSpPr/>
          <p:nvPr/>
        </p:nvSpPr>
        <p:spPr>
          <a:xfrm>
            <a:off x="233363" y="3471863"/>
            <a:ext cx="1096962" cy="11334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/>
          </a:p>
        </p:txBody>
      </p:sp>
      <p:sp>
        <p:nvSpPr>
          <p:cNvPr id="72" name="Rectangle 71"/>
          <p:cNvSpPr/>
          <p:nvPr/>
        </p:nvSpPr>
        <p:spPr>
          <a:xfrm>
            <a:off x="266700" y="3214688"/>
            <a:ext cx="1014413" cy="16573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/>
                </a:solidFill>
              </a:rPr>
              <a:t>RPM determines need to acquire BLM owned parcels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817688" y="2832100"/>
            <a:ext cx="1098550" cy="23733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/>
          </a:p>
        </p:txBody>
      </p:sp>
      <p:sp>
        <p:nvSpPr>
          <p:cNvPr id="50" name="Rectangle 49"/>
          <p:cNvSpPr/>
          <p:nvPr/>
        </p:nvSpPr>
        <p:spPr>
          <a:xfrm>
            <a:off x="1865313" y="3308350"/>
            <a:ext cx="1014412" cy="41116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/>
                </a:solidFill>
              </a:rPr>
              <a:t>Size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865313" y="3767138"/>
            <a:ext cx="1014412" cy="4111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/>
                </a:solidFill>
              </a:rPr>
              <a:t>Suitability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865313" y="4221163"/>
            <a:ext cx="1014412" cy="4111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/>
                </a:solidFill>
              </a:rPr>
              <a:t>Availability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785938" y="1673225"/>
            <a:ext cx="1098550" cy="53498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1"/>
                </a:solidFill>
              </a:rPr>
              <a:t>Identify Requested Parcel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375025" y="2838450"/>
            <a:ext cx="1096963" cy="23733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/>
          </a:p>
        </p:txBody>
      </p:sp>
      <p:sp>
        <p:nvSpPr>
          <p:cNvPr id="60" name="Rectangle 59"/>
          <p:cNvSpPr/>
          <p:nvPr/>
        </p:nvSpPr>
        <p:spPr>
          <a:xfrm>
            <a:off x="3408363" y="2905125"/>
            <a:ext cx="1014412" cy="112871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/>
                </a:solidFill>
              </a:rPr>
              <a:t>Obtain Joint Selection Letter from appropriate Jurisdiction</a:t>
            </a:r>
          </a:p>
        </p:txBody>
      </p:sp>
      <p:sp>
        <p:nvSpPr>
          <p:cNvPr id="67" name="Rectangle 66"/>
          <p:cNvSpPr/>
          <p:nvPr/>
        </p:nvSpPr>
        <p:spPr>
          <a:xfrm>
            <a:off x="3321050" y="1679575"/>
            <a:ext cx="1096963" cy="53498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1"/>
                </a:solidFill>
              </a:rPr>
              <a:t>Submit application to BLM</a:t>
            </a:r>
          </a:p>
        </p:txBody>
      </p:sp>
      <p:sp>
        <p:nvSpPr>
          <p:cNvPr id="68" name="Rectangle 67"/>
          <p:cNvSpPr/>
          <p:nvPr/>
        </p:nvSpPr>
        <p:spPr>
          <a:xfrm>
            <a:off x="4899025" y="2366963"/>
            <a:ext cx="1098550" cy="38004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/>
          </a:p>
        </p:txBody>
      </p:sp>
      <p:sp>
        <p:nvSpPr>
          <p:cNvPr id="71" name="Rectangle 70"/>
          <p:cNvSpPr/>
          <p:nvPr/>
        </p:nvSpPr>
        <p:spPr>
          <a:xfrm>
            <a:off x="4937125" y="2409825"/>
            <a:ext cx="1014413" cy="73183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/>
                </a:solidFill>
              </a:rPr>
              <a:t>30-day NEPA process</a:t>
            </a:r>
          </a:p>
        </p:txBody>
      </p:sp>
      <p:sp>
        <p:nvSpPr>
          <p:cNvPr id="75" name="Rectangle 74"/>
          <p:cNvSpPr/>
          <p:nvPr/>
        </p:nvSpPr>
        <p:spPr>
          <a:xfrm>
            <a:off x="4937125" y="3968750"/>
            <a:ext cx="1014413" cy="73183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/>
                </a:solidFill>
              </a:rPr>
              <a:t>NORA requirement (local paper 3 wks)</a:t>
            </a:r>
          </a:p>
        </p:txBody>
      </p:sp>
      <p:sp>
        <p:nvSpPr>
          <p:cNvPr id="79" name="Rectangle 78"/>
          <p:cNvSpPr/>
          <p:nvPr/>
        </p:nvSpPr>
        <p:spPr>
          <a:xfrm>
            <a:off x="4937125" y="3192463"/>
            <a:ext cx="1014413" cy="7318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/>
                </a:solidFill>
              </a:rPr>
              <a:t>EA process (site inspection)</a:t>
            </a:r>
          </a:p>
        </p:txBody>
      </p:sp>
      <p:sp>
        <p:nvSpPr>
          <p:cNvPr id="80" name="Rectangle 79"/>
          <p:cNvSpPr/>
          <p:nvPr/>
        </p:nvSpPr>
        <p:spPr>
          <a:xfrm>
            <a:off x="4857750" y="1679575"/>
            <a:ext cx="1096963" cy="53498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1"/>
                </a:solidFill>
              </a:rPr>
              <a:t>BLM Process</a:t>
            </a:r>
          </a:p>
        </p:txBody>
      </p:sp>
      <p:sp>
        <p:nvSpPr>
          <p:cNvPr id="90" name="Rectangle 89"/>
          <p:cNvSpPr/>
          <p:nvPr/>
        </p:nvSpPr>
        <p:spPr>
          <a:xfrm>
            <a:off x="7924800" y="2881313"/>
            <a:ext cx="1096963" cy="2373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/>
          </a:p>
        </p:txBody>
      </p:sp>
      <p:sp>
        <p:nvSpPr>
          <p:cNvPr id="94" name="Rectangle 93"/>
          <p:cNvSpPr/>
          <p:nvPr/>
        </p:nvSpPr>
        <p:spPr>
          <a:xfrm>
            <a:off x="7961313" y="3103563"/>
            <a:ext cx="1011237" cy="17970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/>
                </a:solidFill>
              </a:rPr>
              <a:t>US Government retains  Reversionary Rights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3408363" y="4057650"/>
            <a:ext cx="1014412" cy="112871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/>
                </a:solidFill>
              </a:rPr>
              <a:t>Obtain Concurrence Letter from State of Nevada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6442075" y="3233738"/>
            <a:ext cx="1014413" cy="16573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/>
                </a:solidFill>
              </a:rPr>
              <a:t>REQUEST PATENT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/>
                </a:solidFill>
              </a:rPr>
              <a:t>(Upon Project Completion)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4932363" y="4745038"/>
            <a:ext cx="1014412" cy="4111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/>
                </a:solidFill>
              </a:rPr>
              <a:t>FONSI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4932363" y="5202238"/>
            <a:ext cx="1014412" cy="4111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/>
                </a:solidFill>
              </a:rPr>
              <a:t>Decision Record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4941888" y="5668963"/>
            <a:ext cx="1014412" cy="4111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/>
                </a:solidFill>
              </a:rPr>
              <a:t>Lease Granted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7905750" y="1679575"/>
            <a:ext cx="1096963" cy="53498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1"/>
                </a:solidFill>
              </a:rPr>
              <a:t>Obtain Patent</a:t>
            </a:r>
          </a:p>
        </p:txBody>
      </p:sp>
      <p:sp>
        <p:nvSpPr>
          <p:cNvPr id="307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 smtClean="0"/>
              <a:t>RPM – BLM Process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9" grpId="0" animBg="1"/>
      <p:bldP spid="72" grpId="0" animBg="1"/>
      <p:bldP spid="49" grpId="0" animBg="1"/>
      <p:bldP spid="50" grpId="0" animBg="1"/>
      <p:bldP spid="51" grpId="0" animBg="1"/>
      <p:bldP spid="53" grpId="0" animBg="1"/>
      <p:bldP spid="59" grpId="0" animBg="1"/>
      <p:bldP spid="60" grpId="0" animBg="1"/>
      <p:bldP spid="68" grpId="0" animBg="1"/>
      <p:bldP spid="71" grpId="0" animBg="1"/>
      <p:bldP spid="75" grpId="0" animBg="1"/>
      <p:bldP spid="79" grpId="0" animBg="1"/>
      <p:bldP spid="90" grpId="0" animBg="1"/>
      <p:bldP spid="94" grpId="0" animBg="1"/>
      <p:bldP spid="125" grpId="0" animBg="1"/>
      <p:bldP spid="127" grpId="0" animBg="1"/>
      <p:bldP spid="128" grpId="0" animBg="1"/>
      <p:bldP spid="129" grpId="0" animBg="1"/>
      <p:bldP spid="1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 txBox="1">
            <a:spLocks noChangeArrowheads="1"/>
          </p:cNvSpPr>
          <p:nvPr/>
        </p:nvSpPr>
        <p:spPr bwMode="gray">
          <a:xfrm>
            <a:off x="323850" y="1931224"/>
            <a:ext cx="8496300" cy="110725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152400" dist="889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800" b="1" i="1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2800" b="1" i="1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Overall Site Plan</a:t>
            </a:r>
            <a:endParaRPr kumimoji="0" lang="en-US" sz="2800" b="1" i="1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ubtitle 7"/>
          <p:cNvSpPr>
            <a:spLocks noGrp="1"/>
          </p:cNvSpPr>
          <p:nvPr>
            <p:ph type="subTitle" idx="1"/>
          </p:nvPr>
        </p:nvSpPr>
        <p:spPr>
          <a:xfrm>
            <a:off x="3740150" y="3733800"/>
            <a:ext cx="4933950" cy="457200"/>
          </a:xfrm>
        </p:spPr>
        <p:txBody>
          <a:bodyPr/>
          <a:lstStyle/>
          <a:p>
            <a:r>
              <a:rPr lang="en-US" dirty="0" smtClean="0"/>
              <a:t>James C. Lord II, AIA</a:t>
            </a:r>
            <a:endParaRPr lang="en-US" dirty="0"/>
          </a:p>
        </p:txBody>
      </p:sp>
      <p:grpSp>
        <p:nvGrpSpPr>
          <p:cNvPr id="2" name="Group 11"/>
          <p:cNvGrpSpPr/>
          <p:nvPr/>
        </p:nvGrpSpPr>
        <p:grpSpPr>
          <a:xfrm>
            <a:off x="0" y="0"/>
            <a:ext cx="9144000" cy="1625600"/>
            <a:chOff x="0" y="0"/>
            <a:chExt cx="9144000" cy="1625600"/>
          </a:xfrm>
        </p:grpSpPr>
        <p:pic>
          <p:nvPicPr>
            <p:cNvPr id="13" name="Picture 22" descr="People 183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90180" y="0"/>
              <a:ext cx="135382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 descr="school-bus-top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"/>
              <a:ext cx="2202885" cy="146685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11144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Plan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78663" y="6294576"/>
            <a:ext cx="4364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+mj-lt"/>
                <a:cs typeface="Lucida Sans Unicode" pitchFamily="34" charset="0"/>
              </a:rPr>
              <a:t>NORTHWEST  SATELLITE  TRANSPORTATION  FACILITY</a:t>
            </a:r>
            <a:endParaRPr lang="en-US" sz="1200" b="1" dirty="0">
              <a:solidFill>
                <a:srgbClr val="000000"/>
              </a:solidFill>
              <a:latin typeface="+mj-lt"/>
              <a:cs typeface="Lucida Sans Unicode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6839" y="6513081"/>
            <a:ext cx="18405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3167D3"/>
                </a:solidFill>
                <a:latin typeface="Arial Narrow" pitchFamily="34" charset="0"/>
                <a:cs typeface="Lucida Sans Unicode" pitchFamily="34" charset="0"/>
              </a:rPr>
              <a:t>OVERALL  EXISTING  SITE  PLAN</a:t>
            </a:r>
            <a:endParaRPr lang="en-US" sz="1000" i="1" dirty="0">
              <a:solidFill>
                <a:srgbClr val="3167D3"/>
              </a:solidFill>
              <a:latin typeface="Arial Narrow" pitchFamily="34" charset="0"/>
              <a:cs typeface="Lucida Sans Unicode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1938" y="1038225"/>
            <a:ext cx="104775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5400000" algn="ctr" rotWithShape="0">
              <a:schemeClr val="bg1">
                <a:lumMod val="50000"/>
              </a:scheme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4863" y="4886325"/>
            <a:ext cx="104775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5400000" algn="ctr" rotWithShape="0">
              <a:schemeClr val="bg1">
                <a:lumMod val="50000"/>
              </a:scheme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6635918" y="101600"/>
            <a:ext cx="2508082" cy="33051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16" name="Picture 15" descr="AS1.01-existing interchange_MO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25" y="311452"/>
            <a:ext cx="9954341" cy="604107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169318" y="171450"/>
            <a:ext cx="2508082" cy="33051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20113" y="3181350"/>
            <a:ext cx="104775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5400000" algn="ctr" rotWithShape="0">
              <a:schemeClr val="bg1">
                <a:lumMod val="50000"/>
              </a:schemeClr>
            </a:outerShdw>
          </a:effectLst>
        </p:spPr>
      </p:pic>
      <p:grpSp>
        <p:nvGrpSpPr>
          <p:cNvPr id="33" name="Group 32"/>
          <p:cNvGrpSpPr/>
          <p:nvPr/>
        </p:nvGrpSpPr>
        <p:grpSpPr>
          <a:xfrm>
            <a:off x="3940969" y="192881"/>
            <a:ext cx="2626518" cy="2471738"/>
            <a:chOff x="3940969" y="192881"/>
            <a:chExt cx="2626518" cy="2471738"/>
          </a:xfrm>
        </p:grpSpPr>
        <p:grpSp>
          <p:nvGrpSpPr>
            <p:cNvPr id="27" name="Group 26"/>
            <p:cNvGrpSpPr/>
            <p:nvPr/>
          </p:nvGrpSpPr>
          <p:grpSpPr>
            <a:xfrm>
              <a:off x="3940969" y="192881"/>
              <a:ext cx="2626518" cy="2471738"/>
              <a:chOff x="3940969" y="192881"/>
              <a:chExt cx="2626518" cy="2471738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5536406" y="1497806"/>
                <a:ext cx="1031081" cy="1166813"/>
                <a:chOff x="5536406" y="1497806"/>
                <a:chExt cx="1031081" cy="1166813"/>
              </a:xfrm>
            </p:grpSpPr>
            <p:sp>
              <p:nvSpPr>
                <p:cNvPr id="20" name="Freeform 19"/>
                <p:cNvSpPr/>
                <p:nvPr/>
              </p:nvSpPr>
              <p:spPr>
                <a:xfrm>
                  <a:off x="5536406" y="1497806"/>
                  <a:ext cx="766763" cy="1166813"/>
                </a:xfrm>
                <a:custGeom>
                  <a:avLst/>
                  <a:gdLst>
                    <a:gd name="connsiteX0" fmla="*/ 164307 w 766763"/>
                    <a:gd name="connsiteY0" fmla="*/ 7144 h 1166813"/>
                    <a:gd name="connsiteX1" fmla="*/ 221457 w 766763"/>
                    <a:gd name="connsiteY1" fmla="*/ 7144 h 1166813"/>
                    <a:gd name="connsiteX2" fmla="*/ 469107 w 766763"/>
                    <a:gd name="connsiteY2" fmla="*/ 2382 h 1166813"/>
                    <a:gd name="connsiteX3" fmla="*/ 654844 w 766763"/>
                    <a:gd name="connsiteY3" fmla="*/ 0 h 1166813"/>
                    <a:gd name="connsiteX4" fmla="*/ 664369 w 766763"/>
                    <a:gd name="connsiteY4" fmla="*/ 2382 h 1166813"/>
                    <a:gd name="connsiteX5" fmla="*/ 673894 w 766763"/>
                    <a:gd name="connsiteY5" fmla="*/ 9525 h 1166813"/>
                    <a:gd name="connsiteX6" fmla="*/ 685800 w 766763"/>
                    <a:gd name="connsiteY6" fmla="*/ 33338 h 1166813"/>
                    <a:gd name="connsiteX7" fmla="*/ 688182 w 766763"/>
                    <a:gd name="connsiteY7" fmla="*/ 102394 h 1166813"/>
                    <a:gd name="connsiteX8" fmla="*/ 688182 w 766763"/>
                    <a:gd name="connsiteY8" fmla="*/ 188119 h 1166813"/>
                    <a:gd name="connsiteX9" fmla="*/ 766763 w 766763"/>
                    <a:gd name="connsiteY9" fmla="*/ 1166813 h 1166813"/>
                    <a:gd name="connsiteX10" fmla="*/ 0 w 766763"/>
                    <a:gd name="connsiteY10" fmla="*/ 1064419 h 1166813"/>
                    <a:gd name="connsiteX11" fmla="*/ 164307 w 766763"/>
                    <a:gd name="connsiteY11" fmla="*/ 7144 h 1166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66763" h="1166813">
                      <a:moveTo>
                        <a:pt x="164307" y="7144"/>
                      </a:moveTo>
                      <a:lnTo>
                        <a:pt x="221457" y="7144"/>
                      </a:lnTo>
                      <a:lnTo>
                        <a:pt x="469107" y="2382"/>
                      </a:lnTo>
                      <a:lnTo>
                        <a:pt x="654844" y="0"/>
                      </a:lnTo>
                      <a:lnTo>
                        <a:pt x="664369" y="2382"/>
                      </a:lnTo>
                      <a:lnTo>
                        <a:pt x="673894" y="9525"/>
                      </a:lnTo>
                      <a:lnTo>
                        <a:pt x="685800" y="33338"/>
                      </a:lnTo>
                      <a:lnTo>
                        <a:pt x="688182" y="102394"/>
                      </a:lnTo>
                      <a:lnTo>
                        <a:pt x="688182" y="188119"/>
                      </a:lnTo>
                      <a:lnTo>
                        <a:pt x="766763" y="1166813"/>
                      </a:lnTo>
                      <a:lnTo>
                        <a:pt x="0" y="1064419"/>
                      </a:lnTo>
                      <a:lnTo>
                        <a:pt x="164307" y="714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5641181" y="1643063"/>
                  <a:ext cx="926306" cy="45243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1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6" name="Freeform 25"/>
              <p:cNvSpPr/>
              <p:nvPr/>
            </p:nvSpPr>
            <p:spPr bwMode="auto">
              <a:xfrm>
                <a:off x="3940969" y="192881"/>
                <a:ext cx="800100" cy="1154907"/>
              </a:xfrm>
              <a:custGeom>
                <a:avLst/>
                <a:gdLst>
                  <a:gd name="connsiteX0" fmla="*/ 161925 w 800100"/>
                  <a:gd name="connsiteY0" fmla="*/ 1154907 h 1154907"/>
                  <a:gd name="connsiteX1" fmla="*/ 688181 w 800100"/>
                  <a:gd name="connsiteY1" fmla="*/ 1154907 h 1154907"/>
                  <a:gd name="connsiteX2" fmla="*/ 800100 w 800100"/>
                  <a:gd name="connsiteY2" fmla="*/ 0 h 1154907"/>
                  <a:gd name="connsiteX3" fmla="*/ 0 w 800100"/>
                  <a:gd name="connsiteY3" fmla="*/ 97632 h 1154907"/>
                  <a:gd name="connsiteX4" fmla="*/ 61912 w 800100"/>
                  <a:gd name="connsiteY4" fmla="*/ 800100 h 1154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0100" h="1154907">
                    <a:moveTo>
                      <a:pt x="161925" y="1154907"/>
                    </a:moveTo>
                    <a:lnTo>
                      <a:pt x="688181" y="1154907"/>
                    </a:lnTo>
                    <a:lnTo>
                      <a:pt x="800100" y="0"/>
                    </a:lnTo>
                    <a:lnTo>
                      <a:pt x="0" y="97632"/>
                    </a:lnTo>
                    <a:lnTo>
                      <a:pt x="61912" y="800100"/>
                    </a:lnTo>
                  </a:path>
                </a:pathLst>
              </a:cu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  <p:cxnSp>
          <p:nvCxnSpPr>
            <p:cNvPr id="30" name="Straight Connector 29"/>
            <p:cNvCxnSpPr/>
            <p:nvPr/>
          </p:nvCxnSpPr>
          <p:spPr bwMode="auto">
            <a:xfrm flipV="1">
              <a:off x="3960019" y="1338264"/>
              <a:ext cx="1040606" cy="952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mple presentation slides with animation">
  <a:themeElements>
    <a:clrScheme name="Sample presentation slides with animation 1">
      <a:dk1>
        <a:srgbClr val="1A1A70"/>
      </a:dk1>
      <a:lt1>
        <a:srgbClr val="FFFFFF"/>
      </a:lt1>
      <a:dk2>
        <a:srgbClr val="12449E"/>
      </a:dk2>
      <a:lt2>
        <a:srgbClr val="C0C0C0"/>
      </a:lt2>
      <a:accent1>
        <a:srgbClr val="3167D3"/>
      </a:accent1>
      <a:accent2>
        <a:srgbClr val="87A3E9"/>
      </a:accent2>
      <a:accent3>
        <a:srgbClr val="FFFFFF"/>
      </a:accent3>
      <a:accent4>
        <a:srgbClr val="14145F"/>
      </a:accent4>
      <a:accent5>
        <a:srgbClr val="ADB8E6"/>
      </a:accent5>
      <a:accent6>
        <a:srgbClr val="7A93D3"/>
      </a:accent6>
      <a:hlink>
        <a:srgbClr val="90B54D"/>
      </a:hlink>
      <a:folHlink>
        <a:srgbClr val="F6A23C"/>
      </a:folHlink>
    </a:clrScheme>
    <a:fontScheme name="Sample presentation slides with anim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9525"/>
      </a:spPr>
      <a:bodyPr anchor="ctr"/>
      <a:lstStyle>
        <a:defPPr fontAlgn="auto">
          <a:spcBef>
            <a:spcPts val="0"/>
          </a:spcBef>
          <a:spcAft>
            <a:spcPts val="0"/>
          </a:spcAft>
          <a:defRPr sz="11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ample presentation slides with animation 1">
        <a:dk1>
          <a:srgbClr val="1A1A70"/>
        </a:dk1>
        <a:lt1>
          <a:srgbClr val="FFFFFF"/>
        </a:lt1>
        <a:dk2>
          <a:srgbClr val="12449E"/>
        </a:dk2>
        <a:lt2>
          <a:srgbClr val="C0C0C0"/>
        </a:lt2>
        <a:accent1>
          <a:srgbClr val="3167D3"/>
        </a:accent1>
        <a:accent2>
          <a:srgbClr val="87A3E9"/>
        </a:accent2>
        <a:accent3>
          <a:srgbClr val="FFFFFF"/>
        </a:accent3>
        <a:accent4>
          <a:srgbClr val="14145F"/>
        </a:accent4>
        <a:accent5>
          <a:srgbClr val="ADB8E6"/>
        </a:accent5>
        <a:accent6>
          <a:srgbClr val="7A93D3"/>
        </a:accent6>
        <a:hlink>
          <a:srgbClr val="90B54D"/>
        </a:hlink>
        <a:folHlink>
          <a:srgbClr val="F6A23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resentation slides with animation 2">
        <a:dk1>
          <a:srgbClr val="0E5D92"/>
        </a:dk1>
        <a:lt1>
          <a:srgbClr val="FFFFFF"/>
        </a:lt1>
        <a:dk2>
          <a:srgbClr val="137C9D"/>
        </a:dk2>
        <a:lt2>
          <a:srgbClr val="C0C0C0"/>
        </a:lt2>
        <a:accent1>
          <a:srgbClr val="35AACF"/>
        </a:accent1>
        <a:accent2>
          <a:srgbClr val="75CDB2"/>
        </a:accent2>
        <a:accent3>
          <a:srgbClr val="FFFFFF"/>
        </a:accent3>
        <a:accent4>
          <a:srgbClr val="0A4E7C"/>
        </a:accent4>
        <a:accent5>
          <a:srgbClr val="AED2E4"/>
        </a:accent5>
        <a:accent6>
          <a:srgbClr val="69BAA1"/>
        </a:accent6>
        <a:hlink>
          <a:srgbClr val="E8C86E"/>
        </a:hlink>
        <a:folHlink>
          <a:srgbClr val="1E68D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resentation slides with animation 3">
        <a:dk1>
          <a:srgbClr val="164D60"/>
        </a:dk1>
        <a:lt1>
          <a:srgbClr val="FFFFFF"/>
        </a:lt1>
        <a:dk2>
          <a:srgbClr val="2A8486"/>
        </a:dk2>
        <a:lt2>
          <a:srgbClr val="C0C0C0"/>
        </a:lt2>
        <a:accent1>
          <a:srgbClr val="48BC77"/>
        </a:accent1>
        <a:accent2>
          <a:srgbClr val="ECCA4C"/>
        </a:accent2>
        <a:accent3>
          <a:srgbClr val="FFFFFF"/>
        </a:accent3>
        <a:accent4>
          <a:srgbClr val="114051"/>
        </a:accent4>
        <a:accent5>
          <a:srgbClr val="B1DABD"/>
        </a:accent5>
        <a:accent6>
          <a:srgbClr val="D6B744"/>
        </a:accent6>
        <a:hlink>
          <a:srgbClr val="3191E9"/>
        </a:hlink>
        <a:folHlink>
          <a:srgbClr val="E3694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10305</TotalTime>
  <Words>904</Words>
  <Application>Microsoft Office PowerPoint</Application>
  <PresentationFormat>On-screen Show (4:3)</PresentationFormat>
  <Paragraphs>327</Paragraphs>
  <Slides>31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Sample presentation slides with animation</vt:lpstr>
      <vt:lpstr>Welcome </vt:lpstr>
      <vt:lpstr>Slide 2</vt:lpstr>
      <vt:lpstr>Discussion Topics</vt:lpstr>
      <vt:lpstr>Slide 4</vt:lpstr>
      <vt:lpstr>Slide 5</vt:lpstr>
      <vt:lpstr>Slide 6</vt:lpstr>
      <vt:lpstr>RPM – BLM Process</vt:lpstr>
      <vt:lpstr>Slide 8</vt:lpstr>
      <vt:lpstr>Site Plan</vt:lpstr>
      <vt:lpstr>Site Plan</vt:lpstr>
      <vt:lpstr>Slide 11</vt:lpstr>
      <vt:lpstr>Slide 12</vt:lpstr>
      <vt:lpstr>Slide 13</vt:lpstr>
      <vt:lpstr>Slide 14</vt:lpstr>
      <vt:lpstr>Slide 15</vt:lpstr>
      <vt:lpstr>Site Perimeter Renderings</vt:lpstr>
      <vt:lpstr>Slide 17</vt:lpstr>
      <vt:lpstr>Slide 18</vt:lpstr>
      <vt:lpstr>Slide 19</vt:lpstr>
      <vt:lpstr>Slide 20</vt:lpstr>
      <vt:lpstr>Engineering </vt:lpstr>
      <vt:lpstr>Slide 22</vt:lpstr>
      <vt:lpstr>Service and $ Savings</vt:lpstr>
      <vt:lpstr>Bus Travel From NW Facility</vt:lpstr>
      <vt:lpstr>Environmental</vt:lpstr>
      <vt:lpstr>Environmental</vt:lpstr>
      <vt:lpstr>Slide 27</vt:lpstr>
      <vt:lpstr>Additional Information</vt:lpstr>
      <vt:lpstr>Thank You for Attending </vt:lpstr>
      <vt:lpstr>Questions ? </vt:lpstr>
      <vt:lpstr>Slide 31</vt:lpstr>
    </vt:vector>
  </TitlesOfParts>
  <Manager/>
  <Company> ccsd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NW_BusYard_Neighborhood_Meeting_11_19_09</dc:title>
  <dc:subject/>
  <cp:keywords/>
  <dc:description/>
  <cp:lastModifiedBy>Mike Weir</cp:lastModifiedBy>
  <cp:revision>1044</cp:revision>
  <cp:lastPrinted>1601-01-01T00:00:00Z</cp:lastPrinted>
  <dcterms:created xsi:type="dcterms:W3CDTF">2006-03-27T21:09:27Z</dcterms:created>
  <dcterms:modified xsi:type="dcterms:W3CDTF">2010-05-17T16:25:58Z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TC010903051033</vt:lpwstr>
  </property>
</Properties>
</file>